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Merriweather"/>
      <p:regular r:id="rId39"/>
      <p:bold r:id="rId40"/>
      <p:italic r:id="rId41"/>
      <p:boldItalic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698">
          <p15:clr>
            <a:srgbClr val="A4A3A4"/>
          </p15:clr>
        </p15:guide>
        <p15:guide id="3" orient="horz" pos="11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6DF652-36C9-4CE0-89BA-F940B5E5ACD4}">
  <a:tblStyle styleId="{E46DF652-36C9-4CE0-89BA-F940B5E5AC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40F083-A7BA-44BC-A85D-0E91FCDB76E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698"/>
        <p:guide pos="11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3.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5.xml"/><Relationship Id="rId44" Type="http://schemas.openxmlformats.org/officeDocument/2006/relationships/font" Target="fonts/CenturyGothic-bold.fntdata"/><Relationship Id="rId21" Type="http://schemas.openxmlformats.org/officeDocument/2006/relationships/slide" Target="slides/slide14.xml"/><Relationship Id="rId43" Type="http://schemas.openxmlformats.org/officeDocument/2006/relationships/font" Target="fonts/CenturyGothic-regular.fntdata"/><Relationship Id="rId24" Type="http://schemas.openxmlformats.org/officeDocument/2006/relationships/slide" Target="slides/slide17.xml"/><Relationship Id="rId46" Type="http://schemas.openxmlformats.org/officeDocument/2006/relationships/font" Target="fonts/CenturyGothic-boldItalic.fntdata"/><Relationship Id="rId23" Type="http://schemas.openxmlformats.org/officeDocument/2006/relationships/slide" Target="slides/slide16.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Merriweather-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edb15fef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edb15fef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sldie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Covid 19 is changing our world and forces many small businesses like Margaret’s to adapte to our new lives.. Today, we’re going to be talking how about we’re brining teppanyaki to life in plan for surviving and thriving in this pandemic..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fb872ca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fb872ca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edb15fef3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8edb15fef3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Target Audience</a:t>
            </a:r>
            <a:endParaRPr/>
          </a:p>
          <a:p>
            <a:pPr indent="0" lvl="0" marL="0" rtl="0" algn="l">
              <a:spcBef>
                <a:spcPts val="0"/>
              </a:spcBef>
              <a:spcAft>
                <a:spcPts val="0"/>
              </a:spcAft>
              <a:buClr>
                <a:schemeClr val="dk1"/>
              </a:buClr>
              <a:buSzPts val="1200"/>
              <a:buFont typeface="Calibri"/>
              <a:buNone/>
            </a:pPr>
            <a:r>
              <a:rPr lang="en"/>
              <a:t>COVID-19 Impact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fb872ca7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fb872ca7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edb15fef3_1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8edb15fef3_1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Leave short - Highlight specific things</a:t>
            </a:r>
            <a:endParaRPr/>
          </a:p>
          <a:p>
            <a:pPr indent="0" lvl="0" marL="0" rtl="0" algn="l">
              <a:spcBef>
                <a:spcPts val="0"/>
              </a:spcBef>
              <a:spcAft>
                <a:spcPts val="0"/>
              </a:spcAft>
              <a:buNone/>
            </a:pPr>
            <a:r>
              <a:rPr lang="en"/>
              <a:t>Represent numbers in a graph if possible  + Financial Impact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new venture </a:t>
            </a:r>
            <a:endParaRPr/>
          </a:p>
          <a:p>
            <a:pPr indent="0" lvl="0" marL="0" rtl="0" algn="l">
              <a:spcBef>
                <a:spcPts val="0"/>
              </a:spcBef>
              <a:spcAft>
                <a:spcPts val="0"/>
              </a:spcAft>
              <a:buNone/>
            </a:pPr>
            <a:r>
              <a:rPr lang="en"/>
              <a:t>Even after covid stops, we have sourcing from japan (we can explore either continue this service or move in store for premium)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omakase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fb872ca7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fb872ca7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dea1b23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dea1b23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into 2.</a:t>
            </a:r>
            <a:endParaRPr/>
          </a:p>
          <a:p>
            <a:pPr indent="0" lvl="0" marL="0" rtl="0" algn="l">
              <a:spcBef>
                <a:spcPts val="0"/>
              </a:spcBef>
              <a:spcAft>
                <a:spcPts val="0"/>
              </a:spcAft>
              <a:buNone/>
            </a:pPr>
            <a:r>
              <a:rPr lang="en"/>
              <a:t>Helen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Cash-flow from Omakase allows us to make necessary renovations, cash reserves, and temporal flexibility to re-open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re-open, we plan to prioritizie safety + rebranding, we will be utilizing private rooms + spatula.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fb872ca7e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fb872ca7e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into 2.</a:t>
            </a:r>
            <a:endParaRPr/>
          </a:p>
          <a:p>
            <a:pPr indent="0" lvl="0" marL="0" rtl="0" algn="l">
              <a:spcBef>
                <a:spcPts val="0"/>
              </a:spcBef>
              <a:spcAft>
                <a:spcPts val="0"/>
              </a:spcAft>
              <a:buNone/>
            </a:pPr>
            <a:r>
              <a:rPr lang="en"/>
              <a:t>Helen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Cash-flow from Omakase allows us to make necessary renovations, cash reserves, and temporal flexibility to re-open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re-open, we plan to prioritizie safety + rebranding, we will be utilizing private rooms + spatula.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dea1b232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dea1b232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Paragraphs</a:t>
            </a:r>
            <a:endParaRPr/>
          </a:p>
          <a:p>
            <a:pPr indent="0" lvl="0" marL="0" rtl="0" algn="l">
              <a:spcBef>
                <a:spcPts val="0"/>
              </a:spcBef>
              <a:spcAft>
                <a:spcPts val="0"/>
              </a:spcAft>
              <a:buNone/>
            </a:pPr>
            <a:r>
              <a:rPr lang="en"/>
              <a:t>Take out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Separate Slide fo menu</a:t>
            </a:r>
            <a:endParaRPr/>
          </a:p>
          <a:p>
            <a:pPr indent="-298450" lvl="0" marL="457200" rtl="0" algn="l">
              <a:spcBef>
                <a:spcPts val="0"/>
              </a:spcBef>
              <a:spcAft>
                <a:spcPts val="0"/>
              </a:spcAft>
              <a:buSzPts val="1100"/>
              <a:buChar char="-"/>
            </a:pPr>
            <a:r>
              <a:rPr lang="en"/>
              <a:t>What was originally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fb872ca7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fb872ca7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Paragraphs</a:t>
            </a:r>
            <a:endParaRPr/>
          </a:p>
          <a:p>
            <a:pPr indent="0" lvl="0" marL="0" rtl="0" algn="l">
              <a:spcBef>
                <a:spcPts val="0"/>
              </a:spcBef>
              <a:spcAft>
                <a:spcPts val="0"/>
              </a:spcAft>
              <a:buNone/>
            </a:pPr>
            <a:r>
              <a:rPr lang="en"/>
              <a:t>Take out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Separate Slide fo menu</a:t>
            </a:r>
            <a:endParaRPr/>
          </a:p>
          <a:p>
            <a:pPr indent="-298450" lvl="0" marL="457200" rtl="0" algn="l">
              <a:spcBef>
                <a:spcPts val="0"/>
              </a:spcBef>
              <a:spcAft>
                <a:spcPts val="0"/>
              </a:spcAft>
              <a:buSzPts val="1100"/>
              <a:buChar char="-"/>
            </a:pPr>
            <a:r>
              <a:rPr lang="en"/>
              <a:t>What was originally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dea1b2320_7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dea1b2320_7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Slide Each w/ Good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Bullet everything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fb872ca7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8fb872ca7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fb872ca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fb872ca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Slide Each w/ Good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Bullet everything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fb872ca7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fb872ca7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Slide Each w/ Good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Bullet everything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fb872ca7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fb872ca7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Slide Each w/ Good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Bullet everything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fff9a83d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fff9a83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Rework financial</a:t>
            </a:r>
            <a:endParaRPr/>
          </a:p>
          <a:p>
            <a:pPr indent="0" lvl="0" marL="0" rtl="0" algn="l">
              <a:spcBef>
                <a:spcPts val="0"/>
              </a:spcBef>
              <a:spcAft>
                <a:spcPts val="0"/>
              </a:spcAft>
              <a:buNone/>
            </a:pPr>
            <a:r>
              <a:rPr lang="en"/>
              <a:t>Split assumptions and synergy away</a:t>
            </a:r>
            <a:endParaRPr/>
          </a:p>
          <a:p>
            <a:pPr indent="-298450" lvl="0" marL="457200" rtl="0" algn="l">
              <a:spcBef>
                <a:spcPts val="0"/>
              </a:spcBef>
              <a:spcAft>
                <a:spcPts val="0"/>
              </a:spcAft>
              <a:buSzPts val="1100"/>
              <a:buChar char="●"/>
            </a:pPr>
            <a:r>
              <a:rPr lang="en"/>
              <a:t>Add better assumptions</a:t>
            </a:r>
            <a:endParaRPr/>
          </a:p>
          <a:p>
            <a:pPr indent="0" lvl="0" marL="0" rtl="0" algn="l">
              <a:spcBef>
                <a:spcPts val="0"/>
              </a:spcBef>
              <a:spcAft>
                <a:spcPts val="0"/>
              </a:spcAft>
              <a:buNone/>
            </a:pPr>
            <a:r>
              <a:rPr lang="en"/>
              <a:t>xyz</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dea1b2320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dea1b2320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Rework financial</a:t>
            </a:r>
            <a:endParaRPr/>
          </a:p>
          <a:p>
            <a:pPr indent="0" lvl="0" marL="0" rtl="0" algn="l">
              <a:spcBef>
                <a:spcPts val="0"/>
              </a:spcBef>
              <a:spcAft>
                <a:spcPts val="0"/>
              </a:spcAft>
              <a:buNone/>
            </a:pPr>
            <a:r>
              <a:rPr lang="en"/>
              <a:t>Split assumptions and synergy away</a:t>
            </a:r>
            <a:endParaRPr/>
          </a:p>
          <a:p>
            <a:pPr indent="-298450" lvl="0" marL="457200" rtl="0" algn="l">
              <a:spcBef>
                <a:spcPts val="0"/>
              </a:spcBef>
              <a:spcAft>
                <a:spcPts val="0"/>
              </a:spcAft>
              <a:buSzPts val="1100"/>
              <a:buChar char="●"/>
            </a:pPr>
            <a:r>
              <a:rPr lang="en"/>
              <a:t>Add better assumptions</a:t>
            </a:r>
            <a:endParaRPr/>
          </a:p>
          <a:p>
            <a:pPr indent="0" lvl="0" marL="0" rtl="0" algn="l">
              <a:spcBef>
                <a:spcPts val="0"/>
              </a:spcBef>
              <a:spcAft>
                <a:spcPts val="0"/>
              </a:spcAft>
              <a:buNone/>
            </a:pPr>
            <a:r>
              <a:rPr lang="en"/>
              <a:t>xyz</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8dea1b2320_0_2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Recap - Basically the strategy slide from the beginning</a:t>
            </a:r>
            <a:endParaRPr/>
          </a:p>
          <a:p>
            <a:pPr indent="0" lvl="0" marL="0" rtl="0" algn="l">
              <a:spcBef>
                <a:spcPts val="0"/>
              </a:spcBef>
              <a:spcAft>
                <a:spcPts val="0"/>
              </a:spcAft>
              <a:buNone/>
            </a:pPr>
            <a:r>
              <a:rPr lang="en"/>
              <a:t>Risks then Implementation, improve the risks, ignore the implementation</a:t>
            </a:r>
            <a:endParaRPr/>
          </a:p>
          <a:p>
            <a:pPr indent="0" lvl="0" marL="0" rtl="0" algn="l">
              <a:spcBef>
                <a:spcPts val="0"/>
              </a:spcBef>
              <a:spcAft>
                <a:spcPts val="0"/>
              </a:spcAft>
              <a:buNone/>
            </a:pPr>
            <a:r>
              <a:rPr lang="en"/>
              <a:t>xyz</a:t>
            </a:r>
            <a:endParaRPr/>
          </a:p>
        </p:txBody>
      </p:sp>
      <p:sp>
        <p:nvSpPr>
          <p:cNvPr id="609" name="Google Shape;609;g8dea1b2320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fff9a83d1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Recap - Basically the strategy slide from the beginning</a:t>
            </a:r>
            <a:endParaRPr/>
          </a:p>
          <a:p>
            <a:pPr indent="0" lvl="0" marL="0" rtl="0" algn="l">
              <a:spcBef>
                <a:spcPts val="0"/>
              </a:spcBef>
              <a:spcAft>
                <a:spcPts val="0"/>
              </a:spcAft>
              <a:buNone/>
            </a:pPr>
            <a:r>
              <a:rPr lang="en"/>
              <a:t>Risks then Implementation, improve the risks, ignore the implementation</a:t>
            </a:r>
            <a:endParaRPr/>
          </a:p>
          <a:p>
            <a:pPr indent="0" lvl="0" marL="0" rtl="0" algn="l">
              <a:spcBef>
                <a:spcPts val="0"/>
              </a:spcBef>
              <a:spcAft>
                <a:spcPts val="0"/>
              </a:spcAft>
              <a:buNone/>
            </a:pPr>
            <a:r>
              <a:rPr lang="en"/>
              <a:t>xyz</a:t>
            </a:r>
            <a:endParaRPr/>
          </a:p>
        </p:txBody>
      </p:sp>
      <p:sp>
        <p:nvSpPr>
          <p:cNvPr id="639" name="Google Shape;639;g8fff9a83d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fff9a8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fff9a8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Rework financial</a:t>
            </a:r>
            <a:endParaRPr/>
          </a:p>
          <a:p>
            <a:pPr indent="0" lvl="0" marL="0" rtl="0" algn="l">
              <a:spcBef>
                <a:spcPts val="0"/>
              </a:spcBef>
              <a:spcAft>
                <a:spcPts val="0"/>
              </a:spcAft>
              <a:buNone/>
            </a:pPr>
            <a:r>
              <a:rPr lang="en"/>
              <a:t>Split assumptions and synergy away</a:t>
            </a:r>
            <a:endParaRPr/>
          </a:p>
          <a:p>
            <a:pPr indent="-298450" lvl="0" marL="457200" rtl="0" algn="l">
              <a:spcBef>
                <a:spcPts val="0"/>
              </a:spcBef>
              <a:spcAft>
                <a:spcPts val="0"/>
              </a:spcAft>
              <a:buSzPts val="1100"/>
              <a:buChar char="●"/>
            </a:pPr>
            <a:r>
              <a:rPr lang="en"/>
              <a:t>Add better assumptions</a:t>
            </a:r>
            <a:endParaRPr/>
          </a:p>
          <a:p>
            <a:pPr indent="0" lvl="0" marL="0" rtl="0" algn="l">
              <a:spcBef>
                <a:spcPts val="0"/>
              </a:spcBef>
              <a:spcAft>
                <a:spcPts val="0"/>
              </a:spcAft>
              <a:buNone/>
            </a:pPr>
            <a:r>
              <a:rPr lang="en"/>
              <a:t>xyz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fb872ca7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8fb872ca7e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b872ca7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8fb872ca7e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fb872ca7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8fb872ca7e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edb15fef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edb15fef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1: What are our objectives -</a:t>
            </a:r>
            <a:endParaRPr/>
          </a:p>
          <a:p>
            <a:pPr indent="-298450" lvl="0" marL="457200" rtl="0" algn="l">
              <a:spcBef>
                <a:spcPts val="0"/>
              </a:spcBef>
              <a:spcAft>
                <a:spcPts val="0"/>
              </a:spcAft>
              <a:buSzPts val="1100"/>
              <a:buChar char="-"/>
            </a:pPr>
            <a:r>
              <a:rPr lang="en"/>
              <a:t>Increase delivery and pickup services:</a:t>
            </a:r>
            <a:endParaRPr/>
          </a:p>
          <a:p>
            <a:pPr indent="-298450" lvl="1" marL="914400" rtl="0" algn="l">
              <a:spcBef>
                <a:spcPts val="0"/>
              </a:spcBef>
              <a:spcAft>
                <a:spcPts val="0"/>
              </a:spcAft>
              <a:buSzPts val="1100"/>
              <a:buChar char="-"/>
            </a:pPr>
            <a:r>
              <a:rPr lang="en"/>
              <a:t>Digital transformation</a:t>
            </a:r>
            <a:endParaRPr/>
          </a:p>
          <a:p>
            <a:pPr indent="-298450" lvl="1" marL="914400" rtl="0" algn="l">
              <a:spcBef>
                <a:spcPts val="0"/>
              </a:spcBef>
              <a:spcAft>
                <a:spcPts val="0"/>
              </a:spcAft>
              <a:buSzPts val="1100"/>
              <a:buChar char="-"/>
            </a:pPr>
            <a:r>
              <a:rPr lang="en"/>
              <a:t>Rebranding </a:t>
            </a:r>
            <a:endParaRPr/>
          </a:p>
          <a:p>
            <a:pPr indent="-298450" lvl="1" marL="914400" rtl="0" algn="l">
              <a:spcBef>
                <a:spcPts val="0"/>
              </a:spcBef>
              <a:spcAft>
                <a:spcPts val="0"/>
              </a:spcAft>
              <a:buSzPts val="1100"/>
              <a:buChar char="-"/>
            </a:pPr>
            <a:r>
              <a:rPr lang="en"/>
              <a:t>Storytelling </a:t>
            </a:r>
            <a:endParaRPr/>
          </a:p>
          <a:p>
            <a:pPr indent="-298450" lvl="0" marL="457200" rtl="0" algn="l">
              <a:spcBef>
                <a:spcPts val="0"/>
              </a:spcBef>
              <a:spcAft>
                <a:spcPts val="0"/>
              </a:spcAft>
              <a:buSzPts val="1100"/>
              <a:buChar char="-"/>
            </a:pPr>
            <a:r>
              <a:rPr lang="en"/>
              <a:t>Develop a diversified revenue portfolio to minimize risk and maximize profits </a:t>
            </a:r>
            <a:endParaRPr/>
          </a:p>
          <a:p>
            <a:pPr indent="-298450" lvl="1" marL="914400" rtl="0" algn="l">
              <a:spcBef>
                <a:spcPts val="0"/>
              </a:spcBef>
              <a:spcAft>
                <a:spcPts val="0"/>
              </a:spcAft>
              <a:buSzPts val="1100"/>
              <a:buChar char="-"/>
            </a:pPr>
            <a:r>
              <a:rPr lang="en"/>
              <a:t>Private-Chef</a:t>
            </a:r>
            <a:endParaRPr/>
          </a:p>
          <a:p>
            <a:pPr indent="-298450" lvl="0" marL="457200" rtl="0" algn="l">
              <a:spcBef>
                <a:spcPts val="0"/>
              </a:spcBef>
              <a:spcAft>
                <a:spcPts val="0"/>
              </a:spcAft>
              <a:buSzPts val="1100"/>
              <a:buChar char="-"/>
            </a:pPr>
            <a:r>
              <a:rPr lang="en"/>
              <a:t>Prioritize</a:t>
            </a:r>
            <a:r>
              <a:rPr lang="en"/>
              <a:t> team </a:t>
            </a:r>
            <a:r>
              <a:rPr lang="en"/>
              <a:t>morale</a:t>
            </a:r>
            <a:r>
              <a:rPr lang="en"/>
              <a:t> and exploring new career paths. </a:t>
            </a:r>
            <a:endParaRPr/>
          </a:p>
          <a:p>
            <a:pPr indent="-298450" lvl="1" marL="914400" rtl="0" algn="l">
              <a:spcBef>
                <a:spcPts val="0"/>
              </a:spcBef>
              <a:spcAft>
                <a:spcPts val="0"/>
              </a:spcAft>
              <a:buSzPts val="1100"/>
              <a:buChar char="-"/>
            </a:pPr>
            <a:r>
              <a:rPr lang="en"/>
              <a:t>Education and training on COVID-19 </a:t>
            </a:r>
            <a:endParaRPr/>
          </a:p>
          <a:p>
            <a:pPr indent="-298450" lvl="1" marL="914400" rtl="0" algn="l">
              <a:spcBef>
                <a:spcPts val="0"/>
              </a:spcBef>
              <a:spcAft>
                <a:spcPts val="0"/>
              </a:spcAft>
              <a:buSzPts val="1100"/>
              <a:buChar char="-"/>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Slide 2: Strategies (Phases)</a:t>
            </a:r>
            <a:endParaRPr/>
          </a:p>
          <a:p>
            <a:pPr indent="0" lvl="0" marL="0" rtl="0" algn="l">
              <a:spcBef>
                <a:spcPts val="0"/>
              </a:spcBef>
              <a:spcAft>
                <a:spcPts val="0"/>
              </a:spcAft>
              <a:buNone/>
            </a:pPr>
            <a:r>
              <a:rPr lang="en"/>
              <a:t>Our plan contains 3 strategies:</a:t>
            </a:r>
            <a:endParaRPr/>
          </a:p>
          <a:p>
            <a:pPr indent="-298450" lvl="0" marL="457200" rtl="0" algn="l">
              <a:spcBef>
                <a:spcPts val="0"/>
              </a:spcBef>
              <a:spcAft>
                <a:spcPts val="0"/>
              </a:spcAft>
              <a:buSzPts val="1100"/>
              <a:buChar char="-"/>
            </a:pPr>
            <a:r>
              <a:rPr lang="en"/>
              <a:t>Delivery and Pickup </a:t>
            </a:r>
            <a:endParaRPr/>
          </a:p>
          <a:p>
            <a:pPr indent="-298450" lvl="0" marL="457200" rtl="0" algn="l">
              <a:spcBef>
                <a:spcPts val="0"/>
              </a:spcBef>
              <a:spcAft>
                <a:spcPts val="0"/>
              </a:spcAft>
              <a:buSzPts val="1100"/>
              <a:buChar char="-"/>
            </a:pPr>
            <a:r>
              <a:rPr lang="en"/>
              <a:t>Omakase</a:t>
            </a:r>
            <a:endParaRPr/>
          </a:p>
          <a:p>
            <a:pPr indent="-298450" lvl="0" marL="457200" rtl="0" algn="l">
              <a:spcBef>
                <a:spcPts val="0"/>
              </a:spcBef>
              <a:spcAft>
                <a:spcPts val="0"/>
              </a:spcAft>
              <a:buSzPts val="1100"/>
              <a:buChar char="-"/>
            </a:pPr>
            <a:r>
              <a:rPr lang="en"/>
              <a:t>Safely Reopening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edb15fef3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edb15fef3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shorter - Only phase 1</a:t>
            </a:r>
            <a:endParaRPr/>
          </a:p>
          <a:p>
            <a:pPr indent="0" lvl="0" marL="0" rtl="0" algn="l">
              <a:spcBef>
                <a:spcPts val="0"/>
              </a:spcBef>
              <a:spcAft>
                <a:spcPts val="0"/>
              </a:spcAft>
              <a:buNone/>
            </a:pPr>
            <a:r>
              <a:rPr lang="en"/>
              <a:t>Move mission elsewhere</a:t>
            </a:r>
            <a:endParaRPr/>
          </a:p>
          <a:p>
            <a:pPr indent="0" lvl="0" marL="0" rtl="0" algn="l">
              <a:spcBef>
                <a:spcPts val="0"/>
              </a:spcBef>
              <a:spcAft>
                <a:spcPts val="0"/>
              </a:spcAft>
              <a:buNone/>
            </a:pPr>
            <a:r>
              <a:rPr lang="en"/>
              <a:t>Move storytelling to phase 1</a:t>
            </a:r>
            <a:endParaRPr/>
          </a:p>
          <a:p>
            <a:pPr indent="-298450" lvl="0" marL="457200" rtl="0" algn="l">
              <a:spcBef>
                <a:spcPts val="0"/>
              </a:spcBef>
              <a:spcAft>
                <a:spcPts val="0"/>
              </a:spcAft>
              <a:buSzPts val="1100"/>
              <a:buChar char="+"/>
            </a:pPr>
            <a:r>
              <a:rPr lang="en"/>
              <a:t>Financial Impact (Slide)</a:t>
            </a:r>
            <a:endParaRPr/>
          </a:p>
          <a:p>
            <a:pPr indent="-298450" lvl="0" marL="457200" rtl="0" algn="l">
              <a:spcBef>
                <a:spcPts val="0"/>
              </a:spcBef>
              <a:spcAft>
                <a:spcPts val="0"/>
              </a:spcAft>
              <a:buSzPts val="1100"/>
              <a:buChar char="+"/>
            </a:pPr>
            <a:r>
              <a:rPr lang="en"/>
              <a:t>Wiht the cash flow generated, we want to look for alternative profit stream -&gt; private chef (next slide)</a:t>
            </a:r>
            <a:endParaRPr/>
          </a:p>
          <a:p>
            <a:pPr indent="0" lvl="0" marL="0" rtl="0" algn="l">
              <a:spcBef>
                <a:spcPts val="0"/>
              </a:spcBef>
              <a:spcAft>
                <a:spcPts val="0"/>
              </a:spcAft>
              <a:buNone/>
            </a:pPr>
            <a:r>
              <a:rPr lang="en"/>
              <a:t>Digital ttrnasformation will improve pick up and delivery, + other features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dea1b232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dea1b232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market for private chefs is attractive - There is demand and no comps in philly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Private chefs bring value to all stakeholders, and to us.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Consumer behavior are shifting to favor private home services like private chefs due to covid.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These is our targeted consumer segment profile.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is how we are implementing our private chef solution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Based on consumer needs, and potential market, and consumer targets, this is we came to omakase + it is financially feasible.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With cash flow generated, alternative revenue flow sources, look into private market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Households part.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Justification of demand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Add </a:t>
            </a:r>
            <a:r>
              <a:rPr lang="en" sz="1200">
                <a:solidFill>
                  <a:schemeClr val="dk1"/>
                </a:solidFill>
                <a:latin typeface="Times New Roman"/>
                <a:ea typeface="Times New Roman"/>
                <a:cs typeface="Times New Roman"/>
                <a:sym typeface="Times New Roman"/>
              </a:rPr>
              <a:t>competitors - Not compeltely new</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Private Chef services are valuable to all stakeholders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Value Prop</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is our go-to market strategy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Slides ( Find more justification for each)</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Households in Philly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Value Prop</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Go To Market Strategy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Omakase - c</a:t>
            </a:r>
            <a:r>
              <a:rPr lang="en" sz="1200">
                <a:solidFill>
                  <a:schemeClr val="dk1"/>
                </a:solidFill>
                <a:latin typeface="Times New Roman"/>
                <a:ea typeface="Times New Roman"/>
                <a:cs typeface="Times New Roman"/>
                <a:sym typeface="Times New Roman"/>
              </a:rPr>
              <a:t>an charge higher price for meal, use finest ingredients + skills, easier for them to plan food costs when purchasing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91440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fb872ca7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fb872ca7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 + design 3">
    <p:spTree>
      <p:nvGrpSpPr>
        <p:cNvPr id="50" name="Shape 50"/>
        <p:cNvGrpSpPr/>
        <p:nvPr/>
      </p:nvGrpSpPr>
      <p:grpSpPr>
        <a:xfrm>
          <a:off x="0" y="0"/>
          <a:ext cx="0" cy="0"/>
          <a:chOff x="0" y="0"/>
          <a:chExt cx="0" cy="0"/>
        </a:xfrm>
      </p:grpSpPr>
      <p:sp>
        <p:nvSpPr>
          <p:cNvPr id="51" name="Google Shape;51;p13"/>
          <p:cNvSpPr txBox="1"/>
          <p:nvPr>
            <p:ph type="ctrTitle"/>
          </p:nvPr>
        </p:nvSpPr>
        <p:spPr>
          <a:xfrm>
            <a:off x="610875" y="-252099"/>
            <a:ext cx="2530500" cy="1431300"/>
          </a:xfrm>
          <a:prstGeom prst="rect">
            <a:avLst/>
          </a:prstGeom>
          <a:noFill/>
          <a:ln>
            <a:noFill/>
          </a:ln>
        </p:spPr>
        <p:txBody>
          <a:bodyPr anchorCtr="0" anchor="b" bIns="68575" lIns="68575" spcFirstLastPara="1" rIns="68575" wrap="square" tIns="68575">
            <a:noAutofit/>
          </a:bodyPr>
          <a:lstStyle>
            <a:lvl1pPr lvl="0" rtl="0" algn="l">
              <a:lnSpc>
                <a:spcPct val="90000"/>
              </a:lnSpc>
              <a:spcBef>
                <a:spcPts val="0"/>
              </a:spcBef>
              <a:spcAft>
                <a:spcPts val="0"/>
              </a:spcAft>
              <a:buClr>
                <a:schemeClr val="accent1"/>
              </a:buClr>
              <a:buSzPts val="2300"/>
              <a:buFont typeface="Calibri"/>
              <a:buNone/>
              <a:defRPr sz="3000">
                <a:solidFill>
                  <a:schemeClr val="accent1"/>
                </a:solidFill>
              </a:defRPr>
            </a:lvl1pPr>
            <a:lvl2pPr lvl="1" rtl="0">
              <a:spcBef>
                <a:spcPts val="0"/>
              </a:spcBef>
              <a:spcAft>
                <a:spcPts val="0"/>
              </a:spcAft>
              <a:buClr>
                <a:schemeClr val="accent1"/>
              </a:buClr>
              <a:buSzPts val="2300"/>
              <a:buNone/>
              <a:defRPr sz="3000">
                <a:solidFill>
                  <a:schemeClr val="accent1"/>
                </a:solidFill>
              </a:defRPr>
            </a:lvl2pPr>
            <a:lvl3pPr lvl="2" rtl="0">
              <a:spcBef>
                <a:spcPts val="0"/>
              </a:spcBef>
              <a:spcAft>
                <a:spcPts val="0"/>
              </a:spcAft>
              <a:buClr>
                <a:schemeClr val="accent1"/>
              </a:buClr>
              <a:buSzPts val="2300"/>
              <a:buNone/>
              <a:defRPr sz="3000">
                <a:solidFill>
                  <a:schemeClr val="accent1"/>
                </a:solidFill>
              </a:defRPr>
            </a:lvl3pPr>
            <a:lvl4pPr lvl="3" rtl="0">
              <a:spcBef>
                <a:spcPts val="0"/>
              </a:spcBef>
              <a:spcAft>
                <a:spcPts val="0"/>
              </a:spcAft>
              <a:buClr>
                <a:schemeClr val="accent1"/>
              </a:buClr>
              <a:buSzPts val="2300"/>
              <a:buNone/>
              <a:defRPr sz="3000">
                <a:solidFill>
                  <a:schemeClr val="accent1"/>
                </a:solidFill>
              </a:defRPr>
            </a:lvl4pPr>
            <a:lvl5pPr lvl="4" rtl="0">
              <a:spcBef>
                <a:spcPts val="0"/>
              </a:spcBef>
              <a:spcAft>
                <a:spcPts val="0"/>
              </a:spcAft>
              <a:buClr>
                <a:schemeClr val="accent1"/>
              </a:buClr>
              <a:buSzPts val="2300"/>
              <a:buNone/>
              <a:defRPr sz="3000">
                <a:solidFill>
                  <a:schemeClr val="accent1"/>
                </a:solidFill>
              </a:defRPr>
            </a:lvl5pPr>
            <a:lvl6pPr lvl="5" rtl="0">
              <a:spcBef>
                <a:spcPts val="0"/>
              </a:spcBef>
              <a:spcAft>
                <a:spcPts val="0"/>
              </a:spcAft>
              <a:buClr>
                <a:schemeClr val="accent1"/>
              </a:buClr>
              <a:buSzPts val="2300"/>
              <a:buNone/>
              <a:defRPr sz="3000">
                <a:solidFill>
                  <a:schemeClr val="accent1"/>
                </a:solidFill>
              </a:defRPr>
            </a:lvl6pPr>
            <a:lvl7pPr lvl="6" rtl="0">
              <a:spcBef>
                <a:spcPts val="0"/>
              </a:spcBef>
              <a:spcAft>
                <a:spcPts val="0"/>
              </a:spcAft>
              <a:buClr>
                <a:schemeClr val="accent1"/>
              </a:buClr>
              <a:buSzPts val="2300"/>
              <a:buNone/>
              <a:defRPr sz="3000">
                <a:solidFill>
                  <a:schemeClr val="accent1"/>
                </a:solidFill>
              </a:defRPr>
            </a:lvl7pPr>
            <a:lvl8pPr lvl="7" rtl="0">
              <a:spcBef>
                <a:spcPts val="0"/>
              </a:spcBef>
              <a:spcAft>
                <a:spcPts val="0"/>
              </a:spcAft>
              <a:buClr>
                <a:schemeClr val="accent1"/>
              </a:buClr>
              <a:buSzPts val="2300"/>
              <a:buNone/>
              <a:defRPr sz="3000">
                <a:solidFill>
                  <a:schemeClr val="accent1"/>
                </a:solidFill>
              </a:defRPr>
            </a:lvl8pPr>
            <a:lvl9pPr lvl="8" rtl="0">
              <a:spcBef>
                <a:spcPts val="0"/>
              </a:spcBef>
              <a:spcAft>
                <a:spcPts val="0"/>
              </a:spcAft>
              <a:buClr>
                <a:schemeClr val="accent1"/>
              </a:buClr>
              <a:buSzPts val="2300"/>
              <a:buNone/>
              <a:defRPr sz="3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5" name="Google Shape;5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8" name="Shape 58"/>
        <p:cNvGrpSpPr/>
        <p:nvPr/>
      </p:nvGrpSpPr>
      <p:grpSpPr>
        <a:xfrm>
          <a:off x="0" y="0"/>
          <a:ext cx="0" cy="0"/>
          <a:chOff x="0" y="0"/>
          <a:chExt cx="0" cy="0"/>
        </a:xfrm>
      </p:grpSpPr>
      <p:sp>
        <p:nvSpPr>
          <p:cNvPr id="59" name="Google Shape;59;p15"/>
          <p:cNvSpPr txBox="1"/>
          <p:nvPr>
            <p:ph idx="11" type="ftr"/>
          </p:nvPr>
        </p:nvSpPr>
        <p:spPr>
          <a:xfrm>
            <a:off x="235744"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5"/>
          <p:cNvSpPr txBox="1"/>
          <p:nvPr>
            <p:ph idx="12" type="sldNum"/>
          </p:nvPr>
        </p:nvSpPr>
        <p:spPr>
          <a:xfrm>
            <a:off x="8311610" y="4767263"/>
            <a:ext cx="5961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type="title"/>
          </p:nvPr>
        </p:nvSpPr>
        <p:spPr>
          <a:xfrm>
            <a:off x="119741" y="119742"/>
            <a:ext cx="8904600" cy="205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500"/>
              <a:buFont typeface="Calibri"/>
              <a:buNone/>
              <a:defRPr b="1" i="1" sz="1500" u="none">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 type="body"/>
          </p:nvPr>
        </p:nvSpPr>
        <p:spPr>
          <a:xfrm>
            <a:off x="119744" y="325482"/>
            <a:ext cx="8904600" cy="30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1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2" name="Google Shape;72;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 name="Shape 75"/>
        <p:cNvGrpSpPr/>
        <p:nvPr/>
      </p:nvGrpSpPr>
      <p:grpSpPr>
        <a:xfrm>
          <a:off x="0" y="0"/>
          <a:ext cx="0" cy="0"/>
          <a:chOff x="0" y="0"/>
          <a:chExt cx="0" cy="0"/>
        </a:xfrm>
      </p:grpSpPr>
      <p:sp>
        <p:nvSpPr>
          <p:cNvPr id="76" name="Google Shape;76;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 name="Google Shape;77;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4" name="Google Shape;84;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2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0" name="Google Shape;90;p2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1"/>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7" name="Google Shape;97;p21"/>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9" name="Google Shape;99;p21"/>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2" name="Shape 112"/>
        <p:cNvGrpSpPr/>
        <p:nvPr/>
      </p:nvGrpSpPr>
      <p:grpSpPr>
        <a:xfrm>
          <a:off x="0" y="0"/>
          <a:ext cx="0" cy="0"/>
          <a:chOff x="0" y="0"/>
          <a:chExt cx="0" cy="0"/>
        </a:xfrm>
      </p:grpSpPr>
      <p:sp>
        <p:nvSpPr>
          <p:cNvPr id="113" name="Google Shape;113;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4" name="Google Shape;114;p2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5" name="Google Shape;115;p2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6" name="Google Shape;11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9" name="Shape 119"/>
        <p:cNvGrpSpPr/>
        <p:nvPr/>
      </p:nvGrpSpPr>
      <p:grpSpPr>
        <a:xfrm>
          <a:off x="0" y="0"/>
          <a:ext cx="0" cy="0"/>
          <a:chOff x="0" y="0"/>
          <a:chExt cx="0" cy="0"/>
        </a:xfrm>
      </p:grpSpPr>
      <p:sp>
        <p:nvSpPr>
          <p:cNvPr id="120" name="Google Shape;120;p2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5"/>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2" name="Google Shape;122;p25"/>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3" name="Google Shape;123;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8" name="Google Shape;128;p2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2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2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5" name="Google Shape;135;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5" name="Google Shape;65;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6" name="Google Shape;66;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8" name="Google Shape;68;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blip>
          <a:srcRect b="35953" l="0" r="0" t="32686"/>
          <a:stretch/>
        </p:blipFill>
        <p:spPr>
          <a:xfrm>
            <a:off x="0" y="0"/>
            <a:ext cx="9144000" cy="5143498"/>
          </a:xfrm>
          <a:prstGeom prst="rect">
            <a:avLst/>
          </a:prstGeom>
          <a:noFill/>
          <a:ln>
            <a:noFill/>
          </a:ln>
        </p:spPr>
      </p:pic>
      <p:sp>
        <p:nvSpPr>
          <p:cNvPr id="143" name="Google Shape;143;p28"/>
          <p:cNvSpPr/>
          <p:nvPr/>
        </p:nvSpPr>
        <p:spPr>
          <a:xfrm>
            <a:off x="0" y="0"/>
            <a:ext cx="9144000" cy="5143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28"/>
          <p:cNvSpPr/>
          <p:nvPr/>
        </p:nvSpPr>
        <p:spPr>
          <a:xfrm>
            <a:off x="0" y="1609225"/>
            <a:ext cx="9144000" cy="2087400"/>
          </a:xfrm>
          <a:prstGeom prst="rect">
            <a:avLst/>
          </a:prstGeom>
          <a:solidFill>
            <a:srgbClr val="FFD9AC">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8"/>
          <p:cNvPicPr preferRelativeResize="0"/>
          <p:nvPr/>
        </p:nvPicPr>
        <p:blipFill rotWithShape="1">
          <a:blip r:embed="rId4">
            <a:alphaModFix/>
          </a:blip>
          <a:srcRect b="0" l="0" r="0" t="0"/>
          <a:stretch/>
        </p:blipFill>
        <p:spPr>
          <a:xfrm>
            <a:off x="887973" y="1987750"/>
            <a:ext cx="1234925" cy="1486799"/>
          </a:xfrm>
          <a:prstGeom prst="rect">
            <a:avLst/>
          </a:prstGeom>
          <a:noFill/>
          <a:ln>
            <a:noFill/>
          </a:ln>
        </p:spPr>
      </p:pic>
      <p:sp>
        <p:nvSpPr>
          <p:cNvPr id="146" name="Google Shape;146;p28"/>
          <p:cNvSpPr txBox="1"/>
          <p:nvPr/>
        </p:nvSpPr>
        <p:spPr>
          <a:xfrm>
            <a:off x="2640325" y="2404525"/>
            <a:ext cx="6101400" cy="4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99242C"/>
                </a:solidFill>
                <a:latin typeface="Cambria"/>
                <a:ea typeface="Cambria"/>
                <a:cs typeface="Cambria"/>
                <a:sym typeface="Cambria"/>
              </a:rPr>
              <a:t>Bringing Teppanyaki to Life</a:t>
            </a:r>
            <a:endParaRPr sz="3600">
              <a:latin typeface="Cambria"/>
              <a:ea typeface="Cambria"/>
              <a:cs typeface="Cambria"/>
              <a:sym typeface="Cambria"/>
            </a:endParaRPr>
          </a:p>
        </p:txBody>
      </p:sp>
      <p:sp>
        <p:nvSpPr>
          <p:cNvPr id="147" name="Google Shape;147;p28"/>
          <p:cNvSpPr txBox="1"/>
          <p:nvPr/>
        </p:nvSpPr>
        <p:spPr>
          <a:xfrm>
            <a:off x="2676625" y="3004450"/>
            <a:ext cx="11610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242C"/>
                </a:solidFill>
                <a:latin typeface="Cambria"/>
                <a:ea typeface="Cambria"/>
                <a:cs typeface="Cambria"/>
                <a:sym typeface="Cambria"/>
              </a:rPr>
              <a:t>Team #47</a:t>
            </a:r>
            <a:endParaRPr b="1" sz="1500">
              <a:solidFill>
                <a:srgbClr val="99242C"/>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nvSpPr>
        <p:spPr>
          <a:xfrm>
            <a:off x="468600" y="1411500"/>
            <a:ext cx="8206800" cy="2664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Go-To-Market Strategy</a:t>
            </a:r>
            <a:endParaRPr b="1">
              <a:solidFill>
                <a:srgbClr val="FFFFFF"/>
              </a:solidFill>
              <a:latin typeface="Times New Roman"/>
              <a:ea typeface="Times New Roman"/>
              <a:cs typeface="Times New Roman"/>
              <a:sym typeface="Times New Roman"/>
            </a:endParaRPr>
          </a:p>
        </p:txBody>
      </p:sp>
      <p:sp>
        <p:nvSpPr>
          <p:cNvPr id="310" name="Google Shape;310;p37"/>
          <p:cNvSpPr txBox="1"/>
          <p:nvPr/>
        </p:nvSpPr>
        <p:spPr>
          <a:xfrm>
            <a:off x="468000" y="199715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1</a:t>
            </a:r>
            <a:endParaRPr b="1" sz="3000">
              <a:solidFill>
                <a:srgbClr val="99242C"/>
              </a:solidFill>
            </a:endParaRPr>
          </a:p>
        </p:txBody>
      </p:sp>
      <p:sp>
        <p:nvSpPr>
          <p:cNvPr id="311" name="Google Shape;311;p37"/>
          <p:cNvSpPr txBox="1"/>
          <p:nvPr/>
        </p:nvSpPr>
        <p:spPr>
          <a:xfrm>
            <a:off x="947700" y="1903650"/>
            <a:ext cx="2256300" cy="10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Provide professional training </a:t>
            </a:r>
            <a:r>
              <a:rPr lang="en" sz="1300">
                <a:latin typeface="Times New Roman"/>
                <a:ea typeface="Times New Roman"/>
                <a:cs typeface="Times New Roman"/>
                <a:sym typeface="Times New Roman"/>
              </a:rPr>
              <a:t>for chefs on Japanese etiquette, culture, history, and home cuisines.</a:t>
            </a:r>
            <a:endParaRPr sz="1300">
              <a:solidFill>
                <a:srgbClr val="000000"/>
              </a:solidFill>
              <a:latin typeface="Times New Roman"/>
              <a:ea typeface="Times New Roman"/>
              <a:cs typeface="Times New Roman"/>
              <a:sym typeface="Times New Roman"/>
            </a:endParaRPr>
          </a:p>
        </p:txBody>
      </p:sp>
      <p:sp>
        <p:nvSpPr>
          <p:cNvPr id="312" name="Google Shape;312;p37"/>
          <p:cNvSpPr txBox="1"/>
          <p:nvPr/>
        </p:nvSpPr>
        <p:spPr>
          <a:xfrm>
            <a:off x="3204000" y="199720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2</a:t>
            </a:r>
            <a:endParaRPr b="1" sz="3000">
              <a:solidFill>
                <a:srgbClr val="99242C"/>
              </a:solidFill>
            </a:endParaRPr>
          </a:p>
        </p:txBody>
      </p:sp>
      <p:sp>
        <p:nvSpPr>
          <p:cNvPr id="313" name="Google Shape;313;p37"/>
          <p:cNvSpPr txBox="1"/>
          <p:nvPr/>
        </p:nvSpPr>
        <p:spPr>
          <a:xfrm>
            <a:off x="3683700" y="1903650"/>
            <a:ext cx="2256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Obtain certifications including Pennsylvania Food Safety Training, </a:t>
            </a:r>
            <a:r>
              <a:rPr lang="en" sz="1300">
                <a:latin typeface="Times New Roman"/>
                <a:ea typeface="Times New Roman"/>
                <a:cs typeface="Times New Roman"/>
                <a:sym typeface="Times New Roman"/>
              </a:rPr>
              <a:t>Pennsylvania Food Handler, and Personal Certified Chef.</a:t>
            </a:r>
            <a:endParaRPr sz="1300">
              <a:solidFill>
                <a:srgbClr val="000000"/>
              </a:solidFill>
              <a:latin typeface="Times New Roman"/>
              <a:ea typeface="Times New Roman"/>
              <a:cs typeface="Times New Roman"/>
              <a:sym typeface="Times New Roman"/>
            </a:endParaRPr>
          </a:p>
        </p:txBody>
      </p:sp>
      <p:sp>
        <p:nvSpPr>
          <p:cNvPr id="314" name="Google Shape;314;p37"/>
          <p:cNvSpPr txBox="1"/>
          <p:nvPr/>
        </p:nvSpPr>
        <p:spPr>
          <a:xfrm>
            <a:off x="5940000" y="1997213"/>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3</a:t>
            </a:r>
            <a:endParaRPr b="1" sz="3000">
              <a:solidFill>
                <a:srgbClr val="99242C"/>
              </a:solidFill>
            </a:endParaRPr>
          </a:p>
        </p:txBody>
      </p:sp>
      <p:sp>
        <p:nvSpPr>
          <p:cNvPr id="315" name="Google Shape;315;p37"/>
          <p:cNvSpPr txBox="1"/>
          <p:nvPr/>
        </p:nvSpPr>
        <p:spPr>
          <a:xfrm>
            <a:off x="6419700" y="1903653"/>
            <a:ext cx="22563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300">
                <a:latin typeface="Times New Roman"/>
                <a:ea typeface="Times New Roman"/>
                <a:cs typeface="Times New Roman"/>
                <a:sym typeface="Times New Roman"/>
              </a:rPr>
              <a:t>Leverage small business ad grants to a</a:t>
            </a:r>
            <a:r>
              <a:rPr b="1" lang="en" sz="1300">
                <a:solidFill>
                  <a:srgbClr val="000000"/>
                </a:solidFill>
                <a:latin typeface="Times New Roman"/>
                <a:ea typeface="Times New Roman"/>
                <a:cs typeface="Times New Roman"/>
                <a:sym typeface="Times New Roman"/>
              </a:rPr>
              <a:t>dvertise</a:t>
            </a:r>
            <a:r>
              <a:rPr lang="en" sz="1300">
                <a:solidFill>
                  <a:srgbClr val="000000"/>
                </a:solidFill>
                <a:latin typeface="Times New Roman"/>
                <a:ea typeface="Times New Roman"/>
                <a:cs typeface="Times New Roman"/>
                <a:sym typeface="Times New Roman"/>
              </a:rPr>
              <a:t> </a:t>
            </a:r>
            <a:r>
              <a:rPr lang="en" sz="1300">
                <a:latin typeface="Times New Roman"/>
                <a:ea typeface="Times New Roman"/>
                <a:cs typeface="Times New Roman"/>
                <a:sym typeface="Times New Roman"/>
              </a:rPr>
              <a:t>Omakase</a:t>
            </a:r>
            <a:r>
              <a:rPr lang="en" sz="1300">
                <a:solidFill>
                  <a:srgbClr val="000000"/>
                </a:solidFill>
                <a:latin typeface="Times New Roman"/>
                <a:ea typeface="Times New Roman"/>
                <a:cs typeface="Times New Roman"/>
                <a:sym typeface="Times New Roman"/>
              </a:rPr>
              <a:t> on Facebook</a:t>
            </a:r>
            <a:r>
              <a:rPr lang="en" sz="1300">
                <a:latin typeface="Times New Roman"/>
                <a:ea typeface="Times New Roman"/>
                <a:cs typeface="Times New Roman"/>
                <a:sym typeface="Times New Roman"/>
              </a:rPr>
              <a:t>, Instagram, and Google Search, as well as private chefs booking sites.</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p:nvPr/>
        </p:nvSpPr>
        <p:spPr>
          <a:xfrm>
            <a:off x="616175" y="1119200"/>
            <a:ext cx="1558500" cy="1503000"/>
          </a:xfrm>
          <a:prstGeom prst="rect">
            <a:avLst/>
          </a:prstGeom>
          <a:noFill/>
          <a:ln cap="flat" cmpd="sng" w="19050">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38"/>
          <p:cNvSpPr txBox="1"/>
          <p:nvPr>
            <p:ph type="ctrTitle"/>
          </p:nvPr>
        </p:nvSpPr>
        <p:spPr>
          <a:xfrm>
            <a:off x="367675" y="307450"/>
            <a:ext cx="80487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Mid-career professionals are seeking new at-home experiences </a:t>
            </a:r>
            <a:endParaRPr sz="2000">
              <a:solidFill>
                <a:srgbClr val="000000"/>
              </a:solidFill>
              <a:latin typeface="Times"/>
              <a:ea typeface="Times"/>
              <a:cs typeface="Times"/>
              <a:sym typeface="Times"/>
            </a:endParaRPr>
          </a:p>
        </p:txBody>
      </p:sp>
      <p:sp>
        <p:nvSpPr>
          <p:cNvPr id="322" name="Google Shape;322;p38"/>
          <p:cNvSpPr txBox="1"/>
          <p:nvPr>
            <p:ph type="ctrTitle"/>
          </p:nvPr>
        </p:nvSpPr>
        <p:spPr>
          <a:xfrm>
            <a:off x="2980175" y="887927"/>
            <a:ext cx="1356900" cy="256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Profile</a:t>
            </a:r>
            <a:endParaRPr b="1" sz="1200">
              <a:solidFill>
                <a:srgbClr val="99242C"/>
              </a:solidFill>
              <a:latin typeface="Times"/>
              <a:ea typeface="Times"/>
              <a:cs typeface="Times"/>
              <a:sym typeface="Times"/>
            </a:endParaRPr>
          </a:p>
        </p:txBody>
      </p:sp>
      <p:sp>
        <p:nvSpPr>
          <p:cNvPr id="323" name="Google Shape;323;p38"/>
          <p:cNvSpPr txBox="1"/>
          <p:nvPr>
            <p:ph idx="4294967295" type="subTitle"/>
          </p:nvPr>
        </p:nvSpPr>
        <p:spPr>
          <a:xfrm>
            <a:off x="2979248" y="11330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b="0" i="0" lang="en" sz="1000" u="none" cap="none" strike="noStrike">
                <a:solidFill>
                  <a:srgbClr val="1F1300"/>
                </a:solidFill>
                <a:latin typeface="Times"/>
                <a:ea typeface="Times"/>
                <a:cs typeface="Times"/>
                <a:sym typeface="Times"/>
              </a:rPr>
              <a:t>Age: 3</a:t>
            </a:r>
            <a:r>
              <a:rPr lang="en" sz="1000">
                <a:solidFill>
                  <a:srgbClr val="1F1300"/>
                </a:solidFill>
                <a:latin typeface="Times"/>
                <a:ea typeface="Times"/>
                <a:cs typeface="Times"/>
                <a:sym typeface="Times"/>
              </a:rPr>
              <a:t>3</a:t>
            </a:r>
            <a:r>
              <a:rPr b="0" i="0" lang="en" sz="1000" u="none" cap="none" strike="noStrike">
                <a:solidFill>
                  <a:srgbClr val="1F1300"/>
                </a:solidFill>
                <a:latin typeface="Times"/>
                <a:ea typeface="Times"/>
                <a:cs typeface="Times"/>
                <a:sym typeface="Times"/>
              </a:rPr>
              <a:t> years</a:t>
            </a:r>
            <a:endParaRPr b="0" i="0" sz="1000" u="none" cap="none" strike="noStrike">
              <a:solidFill>
                <a:srgbClr val="1F1300"/>
              </a:solidFill>
              <a:latin typeface="Times"/>
              <a:ea typeface="Times"/>
              <a:cs typeface="Times"/>
              <a:sym typeface="Times"/>
            </a:endParaRPr>
          </a:p>
          <a:p>
            <a:pPr indent="0" lvl="0" marL="0" marR="0" rtl="0" algn="l">
              <a:lnSpc>
                <a:spcPct val="90000"/>
              </a:lnSpc>
              <a:spcBef>
                <a:spcPts val="1600"/>
              </a:spcBef>
              <a:spcAft>
                <a:spcPts val="1600"/>
              </a:spcAft>
              <a:buClr>
                <a:schemeClr val="dk1"/>
              </a:buClr>
              <a:buSzPts val="2100"/>
              <a:buFont typeface="Arial"/>
              <a:buNone/>
            </a:pPr>
            <a:r>
              <a:t/>
            </a:r>
            <a:endParaRPr b="0" i="0" sz="2100" u="none" cap="none" strike="noStrike">
              <a:solidFill>
                <a:srgbClr val="1F1300"/>
              </a:solidFill>
              <a:latin typeface="Times"/>
              <a:ea typeface="Times"/>
              <a:cs typeface="Times"/>
              <a:sym typeface="Times"/>
            </a:endParaRPr>
          </a:p>
        </p:txBody>
      </p:sp>
      <p:sp>
        <p:nvSpPr>
          <p:cNvPr id="324" name="Google Shape;324;p38"/>
          <p:cNvSpPr txBox="1"/>
          <p:nvPr>
            <p:ph idx="4294967295" type="subTitle"/>
          </p:nvPr>
        </p:nvSpPr>
        <p:spPr>
          <a:xfrm>
            <a:off x="2979248" y="14045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Gender: Female</a:t>
            </a:r>
            <a:endParaRPr b="0" i="0" sz="2100" u="none" cap="none" strike="noStrike">
              <a:solidFill>
                <a:srgbClr val="1F1300"/>
              </a:solidFill>
              <a:latin typeface="Times"/>
              <a:ea typeface="Times"/>
              <a:cs typeface="Times"/>
              <a:sym typeface="Times"/>
            </a:endParaRPr>
          </a:p>
        </p:txBody>
      </p:sp>
      <p:sp>
        <p:nvSpPr>
          <p:cNvPr id="325" name="Google Shape;325;p38"/>
          <p:cNvSpPr txBox="1"/>
          <p:nvPr>
            <p:ph idx="4294967295" type="subTitle"/>
          </p:nvPr>
        </p:nvSpPr>
        <p:spPr>
          <a:xfrm>
            <a:off x="3970090" y="1139117"/>
            <a:ext cx="13569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Location: Philadelphia</a:t>
            </a:r>
            <a:endParaRPr b="0" i="0" sz="2100" u="none" cap="none" strike="noStrike">
              <a:solidFill>
                <a:srgbClr val="1F1300"/>
              </a:solidFill>
              <a:latin typeface="Times"/>
              <a:ea typeface="Times"/>
              <a:cs typeface="Times"/>
              <a:sym typeface="Times"/>
            </a:endParaRPr>
          </a:p>
        </p:txBody>
      </p:sp>
      <p:sp>
        <p:nvSpPr>
          <p:cNvPr id="326" name="Google Shape;326;p38"/>
          <p:cNvSpPr txBox="1"/>
          <p:nvPr>
            <p:ph idx="4294967295" type="subTitle"/>
          </p:nvPr>
        </p:nvSpPr>
        <p:spPr>
          <a:xfrm>
            <a:off x="3981000" y="1391550"/>
            <a:ext cx="9876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Job: Consultant</a:t>
            </a:r>
            <a:endParaRPr b="0" i="0" sz="2100" u="none" cap="none" strike="noStrike">
              <a:solidFill>
                <a:srgbClr val="1F1300"/>
              </a:solidFill>
              <a:latin typeface="Times"/>
              <a:ea typeface="Times"/>
              <a:cs typeface="Times"/>
              <a:sym typeface="Times"/>
            </a:endParaRPr>
          </a:p>
        </p:txBody>
      </p:sp>
      <p:sp>
        <p:nvSpPr>
          <p:cNvPr id="327" name="Google Shape;327;p38"/>
          <p:cNvSpPr txBox="1"/>
          <p:nvPr>
            <p:ph idx="4294967295" type="subTitle"/>
          </p:nvPr>
        </p:nvSpPr>
        <p:spPr>
          <a:xfrm>
            <a:off x="2953465" y="2430622"/>
            <a:ext cx="11685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1600"/>
              </a:spcAft>
              <a:buClr>
                <a:schemeClr val="dk1"/>
              </a:buClr>
              <a:buSzPts val="800"/>
              <a:buFont typeface="Arial"/>
              <a:buNone/>
            </a:pPr>
            <a:r>
              <a:rPr i="0" lang="en" sz="1000" u="none" cap="none" strike="noStrike">
                <a:solidFill>
                  <a:srgbClr val="000000"/>
                </a:solidFill>
                <a:latin typeface="Times"/>
                <a:ea typeface="Times"/>
                <a:cs typeface="Times"/>
                <a:sym typeface="Times"/>
              </a:rPr>
              <a:t>Instagrammable</a:t>
            </a:r>
            <a:endParaRPr i="0" sz="2100" u="none" cap="none" strike="noStrike">
              <a:solidFill>
                <a:srgbClr val="000000"/>
              </a:solidFill>
              <a:latin typeface="Times"/>
              <a:ea typeface="Times"/>
              <a:cs typeface="Times"/>
              <a:sym typeface="Times"/>
            </a:endParaRPr>
          </a:p>
        </p:txBody>
      </p:sp>
      <p:cxnSp>
        <p:nvCxnSpPr>
          <p:cNvPr id="328" name="Google Shape;328;p38"/>
          <p:cNvCxnSpPr/>
          <p:nvPr/>
        </p:nvCxnSpPr>
        <p:spPr>
          <a:xfrm>
            <a:off x="2854693" y="957200"/>
            <a:ext cx="0" cy="3747600"/>
          </a:xfrm>
          <a:prstGeom prst="straightConnector1">
            <a:avLst/>
          </a:prstGeom>
          <a:noFill/>
          <a:ln cap="flat" cmpd="sng" w="9525">
            <a:solidFill>
              <a:srgbClr val="1F1300"/>
            </a:solidFill>
            <a:prstDash val="solid"/>
            <a:round/>
            <a:headEnd len="sm" w="sm" type="none"/>
            <a:tailEnd len="sm" w="sm" type="none"/>
          </a:ln>
        </p:spPr>
      </p:cxnSp>
      <p:sp>
        <p:nvSpPr>
          <p:cNvPr id="329" name="Google Shape;329;p38"/>
          <p:cNvSpPr txBox="1"/>
          <p:nvPr>
            <p:ph idx="4294967295" type="subTitle"/>
          </p:nvPr>
        </p:nvSpPr>
        <p:spPr>
          <a:xfrm>
            <a:off x="544553" y="2677251"/>
            <a:ext cx="2154000" cy="96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1F1300"/>
              </a:buClr>
              <a:buSzPts val="1100"/>
              <a:buFont typeface="Arial"/>
              <a:buNone/>
            </a:pPr>
            <a:r>
              <a:rPr b="0" i="0" lang="en" sz="1100" u="none" cap="none" strike="noStrike">
                <a:solidFill>
                  <a:srgbClr val="1F1300"/>
                </a:solidFill>
                <a:latin typeface="Times"/>
                <a:ea typeface="Times"/>
                <a:cs typeface="Times"/>
                <a:sym typeface="Times"/>
              </a:rPr>
              <a:t>“I need new experiences that lets me see the bigger world, take new photos for my feed, and meet my friends for a nice meal.”</a:t>
            </a:r>
            <a:endParaRPr b="0" i="0" sz="1100" u="none" cap="none" strike="noStrike">
              <a:solidFill>
                <a:srgbClr val="1F1300"/>
              </a:solidFill>
              <a:latin typeface="Times"/>
              <a:ea typeface="Times"/>
              <a:cs typeface="Times"/>
              <a:sym typeface="Times"/>
            </a:endParaRPr>
          </a:p>
        </p:txBody>
      </p:sp>
      <p:grpSp>
        <p:nvGrpSpPr>
          <p:cNvPr id="330" name="Google Shape;330;p38"/>
          <p:cNvGrpSpPr/>
          <p:nvPr/>
        </p:nvGrpSpPr>
        <p:grpSpPr>
          <a:xfrm>
            <a:off x="3432639" y="2202713"/>
            <a:ext cx="283924" cy="231328"/>
            <a:chOff x="1190625" y="717625"/>
            <a:chExt cx="5219200" cy="4260175"/>
          </a:xfrm>
        </p:grpSpPr>
        <p:sp>
          <p:nvSpPr>
            <p:cNvPr id="331" name="Google Shape;331;p38"/>
            <p:cNvSpPr/>
            <p:nvPr/>
          </p:nvSpPr>
          <p:spPr>
            <a:xfrm>
              <a:off x="1190625" y="717625"/>
              <a:ext cx="5219200" cy="4260175"/>
            </a:xfrm>
            <a:custGeom>
              <a:rect b="b" l="l" r="r" t="t"/>
              <a:pathLst>
                <a:path extrusionOk="0" h="170407" w="208768">
                  <a:moveTo>
                    <a:pt x="51376" y="25281"/>
                  </a:moveTo>
                  <a:cubicBezTo>
                    <a:pt x="51670" y="25281"/>
                    <a:pt x="51898" y="25477"/>
                    <a:pt x="51898" y="25770"/>
                  </a:cubicBezTo>
                  <a:lnTo>
                    <a:pt x="51898" y="34219"/>
                  </a:lnTo>
                  <a:lnTo>
                    <a:pt x="22932" y="34219"/>
                  </a:lnTo>
                  <a:lnTo>
                    <a:pt x="22932" y="25770"/>
                  </a:lnTo>
                  <a:cubicBezTo>
                    <a:pt x="22932" y="25477"/>
                    <a:pt x="23160" y="25281"/>
                    <a:pt x="23421" y="25281"/>
                  </a:cubicBezTo>
                  <a:close/>
                  <a:moveTo>
                    <a:pt x="153183" y="8155"/>
                  </a:moveTo>
                  <a:cubicBezTo>
                    <a:pt x="158011" y="8155"/>
                    <a:pt x="162088" y="11450"/>
                    <a:pt x="163132" y="16147"/>
                  </a:cubicBezTo>
                  <a:lnTo>
                    <a:pt x="167144" y="34219"/>
                  </a:lnTo>
                  <a:lnTo>
                    <a:pt x="160164" y="34219"/>
                  </a:lnTo>
                  <a:cubicBezTo>
                    <a:pt x="148583" y="26716"/>
                    <a:pt x="134818" y="22378"/>
                    <a:pt x="120041" y="22378"/>
                  </a:cubicBezTo>
                  <a:cubicBezTo>
                    <a:pt x="105264" y="22378"/>
                    <a:pt x="91466" y="26716"/>
                    <a:pt x="79886" y="34219"/>
                  </a:cubicBezTo>
                  <a:lnTo>
                    <a:pt x="72938" y="34219"/>
                  </a:lnTo>
                  <a:lnTo>
                    <a:pt x="76918" y="16147"/>
                  </a:lnTo>
                  <a:cubicBezTo>
                    <a:pt x="77961" y="11450"/>
                    <a:pt x="82072" y="8155"/>
                    <a:pt x="86867" y="8155"/>
                  </a:cubicBezTo>
                  <a:close/>
                  <a:moveTo>
                    <a:pt x="69480" y="42374"/>
                  </a:moveTo>
                  <a:cubicBezTo>
                    <a:pt x="55062" y="55878"/>
                    <a:pt x="46027" y="75091"/>
                    <a:pt x="46027" y="96392"/>
                  </a:cubicBezTo>
                  <a:cubicBezTo>
                    <a:pt x="46027" y="117660"/>
                    <a:pt x="55062" y="136873"/>
                    <a:pt x="69480" y="150411"/>
                  </a:cubicBezTo>
                  <a:lnTo>
                    <a:pt x="32750" y="150411"/>
                  </a:lnTo>
                  <a:lnTo>
                    <a:pt x="32750" y="106113"/>
                  </a:lnTo>
                  <a:cubicBezTo>
                    <a:pt x="32750" y="103862"/>
                    <a:pt x="30924" y="102035"/>
                    <a:pt x="28673" y="102035"/>
                  </a:cubicBezTo>
                  <a:cubicBezTo>
                    <a:pt x="26422" y="102035"/>
                    <a:pt x="24595" y="103862"/>
                    <a:pt x="24595" y="106113"/>
                  </a:cubicBezTo>
                  <a:lnTo>
                    <a:pt x="24595" y="150411"/>
                  </a:lnTo>
                  <a:lnTo>
                    <a:pt x="14157" y="150411"/>
                  </a:lnTo>
                  <a:cubicBezTo>
                    <a:pt x="10862" y="150411"/>
                    <a:pt x="8155" y="147703"/>
                    <a:pt x="8155" y="144376"/>
                  </a:cubicBezTo>
                  <a:lnTo>
                    <a:pt x="8155" y="48408"/>
                  </a:lnTo>
                  <a:cubicBezTo>
                    <a:pt x="8155" y="45081"/>
                    <a:pt x="10862" y="42374"/>
                    <a:pt x="14157" y="42374"/>
                  </a:cubicBezTo>
                  <a:close/>
                  <a:moveTo>
                    <a:pt x="194610" y="42374"/>
                  </a:moveTo>
                  <a:cubicBezTo>
                    <a:pt x="197905" y="42374"/>
                    <a:pt x="200612" y="45081"/>
                    <a:pt x="200612" y="48376"/>
                  </a:cubicBezTo>
                  <a:lnTo>
                    <a:pt x="200612" y="144376"/>
                  </a:lnTo>
                  <a:cubicBezTo>
                    <a:pt x="200612" y="147703"/>
                    <a:pt x="197905" y="150411"/>
                    <a:pt x="194610" y="150411"/>
                  </a:cubicBezTo>
                  <a:lnTo>
                    <a:pt x="170602" y="150411"/>
                  </a:lnTo>
                  <a:cubicBezTo>
                    <a:pt x="185020" y="136873"/>
                    <a:pt x="194056" y="117660"/>
                    <a:pt x="194056" y="96392"/>
                  </a:cubicBezTo>
                  <a:cubicBezTo>
                    <a:pt x="194056" y="75091"/>
                    <a:pt x="185020" y="55878"/>
                    <a:pt x="170602" y="42374"/>
                  </a:cubicBezTo>
                  <a:close/>
                  <a:moveTo>
                    <a:pt x="120041" y="30533"/>
                  </a:moveTo>
                  <a:cubicBezTo>
                    <a:pt x="127642" y="30533"/>
                    <a:pt x="134981" y="31837"/>
                    <a:pt x="141799" y="34219"/>
                  </a:cubicBezTo>
                  <a:cubicBezTo>
                    <a:pt x="147474" y="36209"/>
                    <a:pt x="152824" y="38981"/>
                    <a:pt x="157684" y="42374"/>
                  </a:cubicBezTo>
                  <a:cubicBezTo>
                    <a:pt x="174712" y="54280"/>
                    <a:pt x="185901" y="74048"/>
                    <a:pt x="185901" y="96392"/>
                  </a:cubicBezTo>
                  <a:cubicBezTo>
                    <a:pt x="185901" y="118704"/>
                    <a:pt x="174712" y="138472"/>
                    <a:pt x="157684" y="150411"/>
                  </a:cubicBezTo>
                  <a:cubicBezTo>
                    <a:pt x="152824" y="153803"/>
                    <a:pt x="147474" y="156543"/>
                    <a:pt x="141799" y="158566"/>
                  </a:cubicBezTo>
                  <a:cubicBezTo>
                    <a:pt x="134981" y="160947"/>
                    <a:pt x="127642" y="162252"/>
                    <a:pt x="120041" y="162252"/>
                  </a:cubicBezTo>
                  <a:cubicBezTo>
                    <a:pt x="112408" y="162252"/>
                    <a:pt x="105101" y="160947"/>
                    <a:pt x="98284" y="158566"/>
                  </a:cubicBezTo>
                  <a:cubicBezTo>
                    <a:pt x="92575" y="156543"/>
                    <a:pt x="87258" y="153803"/>
                    <a:pt x="82398" y="150411"/>
                  </a:cubicBezTo>
                  <a:cubicBezTo>
                    <a:pt x="65338" y="138472"/>
                    <a:pt x="54182" y="118704"/>
                    <a:pt x="54182" y="96392"/>
                  </a:cubicBezTo>
                  <a:cubicBezTo>
                    <a:pt x="54182" y="74048"/>
                    <a:pt x="65338" y="54280"/>
                    <a:pt x="82398" y="42374"/>
                  </a:cubicBezTo>
                  <a:cubicBezTo>
                    <a:pt x="87258" y="38981"/>
                    <a:pt x="92575" y="36209"/>
                    <a:pt x="98284" y="34219"/>
                  </a:cubicBezTo>
                  <a:cubicBezTo>
                    <a:pt x="105101" y="31837"/>
                    <a:pt x="112408" y="30533"/>
                    <a:pt x="120041" y="30533"/>
                  </a:cubicBezTo>
                  <a:close/>
                  <a:moveTo>
                    <a:pt x="86867" y="0"/>
                  </a:moveTo>
                  <a:cubicBezTo>
                    <a:pt x="78190" y="0"/>
                    <a:pt x="70818" y="5905"/>
                    <a:pt x="68958" y="14386"/>
                  </a:cubicBezTo>
                  <a:lnTo>
                    <a:pt x="64555" y="34219"/>
                  </a:lnTo>
                  <a:lnTo>
                    <a:pt x="60053" y="34219"/>
                  </a:lnTo>
                  <a:lnTo>
                    <a:pt x="60053" y="25770"/>
                  </a:lnTo>
                  <a:cubicBezTo>
                    <a:pt x="60053" y="20975"/>
                    <a:pt x="56171" y="17126"/>
                    <a:pt x="51376" y="17126"/>
                  </a:cubicBezTo>
                  <a:lnTo>
                    <a:pt x="23421" y="17126"/>
                  </a:lnTo>
                  <a:cubicBezTo>
                    <a:pt x="18659" y="17126"/>
                    <a:pt x="14777" y="20975"/>
                    <a:pt x="14777" y="25770"/>
                  </a:cubicBezTo>
                  <a:lnTo>
                    <a:pt x="14777" y="34219"/>
                  </a:lnTo>
                  <a:lnTo>
                    <a:pt x="14157" y="34219"/>
                  </a:lnTo>
                  <a:cubicBezTo>
                    <a:pt x="6361" y="34219"/>
                    <a:pt x="0" y="40580"/>
                    <a:pt x="0" y="48408"/>
                  </a:cubicBezTo>
                  <a:lnTo>
                    <a:pt x="0" y="144376"/>
                  </a:lnTo>
                  <a:cubicBezTo>
                    <a:pt x="0" y="152205"/>
                    <a:pt x="6361" y="158566"/>
                    <a:pt x="14157" y="158566"/>
                  </a:cubicBezTo>
                  <a:lnTo>
                    <a:pt x="79886" y="158566"/>
                  </a:lnTo>
                  <a:cubicBezTo>
                    <a:pt x="91466" y="166036"/>
                    <a:pt x="105264" y="170407"/>
                    <a:pt x="120041" y="170407"/>
                  </a:cubicBezTo>
                  <a:cubicBezTo>
                    <a:pt x="134818" y="170407"/>
                    <a:pt x="148583" y="166036"/>
                    <a:pt x="160164" y="158566"/>
                  </a:cubicBezTo>
                  <a:lnTo>
                    <a:pt x="194610" y="158566"/>
                  </a:lnTo>
                  <a:cubicBezTo>
                    <a:pt x="202406" y="158566"/>
                    <a:pt x="208767" y="152205"/>
                    <a:pt x="208767" y="144376"/>
                  </a:cubicBezTo>
                  <a:lnTo>
                    <a:pt x="208767" y="48408"/>
                  </a:lnTo>
                  <a:cubicBezTo>
                    <a:pt x="208767" y="40580"/>
                    <a:pt x="202406" y="34219"/>
                    <a:pt x="194610" y="34219"/>
                  </a:cubicBezTo>
                  <a:lnTo>
                    <a:pt x="175495" y="34219"/>
                  </a:lnTo>
                  <a:lnTo>
                    <a:pt x="171091" y="14386"/>
                  </a:lnTo>
                  <a:cubicBezTo>
                    <a:pt x="169232" y="5905"/>
                    <a:pt x="161860" y="0"/>
                    <a:pt x="1531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38"/>
            <p:cNvSpPr/>
            <p:nvPr/>
          </p:nvSpPr>
          <p:spPr>
            <a:xfrm>
              <a:off x="2853400" y="1789175"/>
              <a:ext cx="2676500" cy="2676500"/>
            </a:xfrm>
            <a:custGeom>
              <a:rect b="b" l="l" r="r" t="t"/>
              <a:pathLst>
                <a:path extrusionOk="0" h="107060" w="107060">
                  <a:moveTo>
                    <a:pt x="53530" y="1"/>
                  </a:moveTo>
                  <a:cubicBezTo>
                    <a:pt x="24009" y="1"/>
                    <a:pt x="1" y="24009"/>
                    <a:pt x="1" y="53530"/>
                  </a:cubicBezTo>
                  <a:cubicBezTo>
                    <a:pt x="1" y="83051"/>
                    <a:pt x="24009" y="107059"/>
                    <a:pt x="53530" y="107059"/>
                  </a:cubicBezTo>
                  <a:cubicBezTo>
                    <a:pt x="57836" y="107059"/>
                    <a:pt x="62109" y="106537"/>
                    <a:pt x="66252" y="105526"/>
                  </a:cubicBezTo>
                  <a:cubicBezTo>
                    <a:pt x="68437" y="105004"/>
                    <a:pt x="69775" y="102786"/>
                    <a:pt x="69253" y="100601"/>
                  </a:cubicBezTo>
                  <a:cubicBezTo>
                    <a:pt x="68779" y="98735"/>
                    <a:pt x="67117" y="97487"/>
                    <a:pt x="65280" y="97487"/>
                  </a:cubicBezTo>
                  <a:cubicBezTo>
                    <a:pt x="64966" y="97487"/>
                    <a:pt x="64647" y="97523"/>
                    <a:pt x="64327" y="97600"/>
                  </a:cubicBezTo>
                  <a:cubicBezTo>
                    <a:pt x="60804" y="98480"/>
                    <a:pt x="57184" y="98904"/>
                    <a:pt x="53530" y="98904"/>
                  </a:cubicBezTo>
                  <a:cubicBezTo>
                    <a:pt x="28511" y="98904"/>
                    <a:pt x="8156" y="78550"/>
                    <a:pt x="8156" y="53530"/>
                  </a:cubicBezTo>
                  <a:cubicBezTo>
                    <a:pt x="8156" y="28511"/>
                    <a:pt x="28511" y="8156"/>
                    <a:pt x="53530" y="8156"/>
                  </a:cubicBezTo>
                  <a:cubicBezTo>
                    <a:pt x="78550" y="8156"/>
                    <a:pt x="98904" y="28511"/>
                    <a:pt x="98904" y="53530"/>
                  </a:cubicBezTo>
                  <a:cubicBezTo>
                    <a:pt x="98904" y="62631"/>
                    <a:pt x="96197" y="71438"/>
                    <a:pt x="91108" y="78941"/>
                  </a:cubicBezTo>
                  <a:cubicBezTo>
                    <a:pt x="89836" y="80800"/>
                    <a:pt x="90325" y="83345"/>
                    <a:pt x="92185" y="84617"/>
                  </a:cubicBezTo>
                  <a:cubicBezTo>
                    <a:pt x="92885" y="85096"/>
                    <a:pt x="93683" y="85326"/>
                    <a:pt x="94474" y="85326"/>
                  </a:cubicBezTo>
                  <a:cubicBezTo>
                    <a:pt x="95781" y="85326"/>
                    <a:pt x="97068" y="84699"/>
                    <a:pt x="97860" y="83540"/>
                  </a:cubicBezTo>
                  <a:cubicBezTo>
                    <a:pt x="103863" y="74668"/>
                    <a:pt x="107059" y="64295"/>
                    <a:pt x="107059" y="53530"/>
                  </a:cubicBezTo>
                  <a:cubicBezTo>
                    <a:pt x="107059" y="24009"/>
                    <a:pt x="83051" y="1"/>
                    <a:pt x="5353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38"/>
            <p:cNvSpPr/>
            <p:nvPr/>
          </p:nvSpPr>
          <p:spPr>
            <a:xfrm>
              <a:off x="1527425" y="2129250"/>
              <a:ext cx="759250" cy="759250"/>
            </a:xfrm>
            <a:custGeom>
              <a:rect b="b" l="l" r="r" t="t"/>
              <a:pathLst>
                <a:path extrusionOk="0" h="30370" w="30370">
                  <a:moveTo>
                    <a:pt x="15201" y="8155"/>
                  </a:moveTo>
                  <a:cubicBezTo>
                    <a:pt x="19083" y="8155"/>
                    <a:pt x="22214" y="11320"/>
                    <a:pt x="22214" y="15201"/>
                  </a:cubicBezTo>
                  <a:cubicBezTo>
                    <a:pt x="22214" y="19050"/>
                    <a:pt x="19083" y="22215"/>
                    <a:pt x="15201" y="22215"/>
                  </a:cubicBezTo>
                  <a:cubicBezTo>
                    <a:pt x="11319" y="22215"/>
                    <a:pt x="8155" y="19050"/>
                    <a:pt x="8155" y="15201"/>
                  </a:cubicBezTo>
                  <a:cubicBezTo>
                    <a:pt x="8155" y="11320"/>
                    <a:pt x="11319" y="8155"/>
                    <a:pt x="15201" y="8155"/>
                  </a:cubicBezTo>
                  <a:close/>
                  <a:moveTo>
                    <a:pt x="15201" y="0"/>
                  </a:moveTo>
                  <a:cubicBezTo>
                    <a:pt x="6818" y="0"/>
                    <a:pt x="0" y="6818"/>
                    <a:pt x="0" y="15201"/>
                  </a:cubicBezTo>
                  <a:cubicBezTo>
                    <a:pt x="0" y="23552"/>
                    <a:pt x="6818" y="30370"/>
                    <a:pt x="15201" y="30370"/>
                  </a:cubicBezTo>
                  <a:cubicBezTo>
                    <a:pt x="23552" y="30370"/>
                    <a:pt x="30369" y="23552"/>
                    <a:pt x="30369" y="15201"/>
                  </a:cubicBezTo>
                  <a:cubicBezTo>
                    <a:pt x="30369" y="6818"/>
                    <a:pt x="23552" y="0"/>
                    <a:pt x="152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38"/>
            <p:cNvSpPr/>
            <p:nvPr/>
          </p:nvSpPr>
          <p:spPr>
            <a:xfrm>
              <a:off x="4812225" y="4028325"/>
              <a:ext cx="203900" cy="204125"/>
            </a:xfrm>
            <a:custGeom>
              <a:rect b="b" l="l" r="r" t="t"/>
              <a:pathLst>
                <a:path extrusionOk="0" h="8165" w="8156">
                  <a:moveTo>
                    <a:pt x="4082" y="1"/>
                  </a:moveTo>
                  <a:cubicBezTo>
                    <a:pt x="3817" y="1"/>
                    <a:pt x="3556" y="25"/>
                    <a:pt x="3295" y="74"/>
                  </a:cubicBezTo>
                  <a:cubicBezTo>
                    <a:pt x="3034" y="140"/>
                    <a:pt x="2774" y="205"/>
                    <a:pt x="2513" y="303"/>
                  </a:cubicBezTo>
                  <a:cubicBezTo>
                    <a:pt x="2284" y="433"/>
                    <a:pt x="2056" y="531"/>
                    <a:pt x="1828" y="694"/>
                  </a:cubicBezTo>
                  <a:cubicBezTo>
                    <a:pt x="1599" y="857"/>
                    <a:pt x="1403" y="1020"/>
                    <a:pt x="1208" y="1216"/>
                  </a:cubicBezTo>
                  <a:cubicBezTo>
                    <a:pt x="1012" y="1379"/>
                    <a:pt x="849" y="1608"/>
                    <a:pt x="686" y="1836"/>
                  </a:cubicBezTo>
                  <a:cubicBezTo>
                    <a:pt x="555" y="2032"/>
                    <a:pt x="425" y="2293"/>
                    <a:pt x="327" y="2521"/>
                  </a:cubicBezTo>
                  <a:cubicBezTo>
                    <a:pt x="229" y="2782"/>
                    <a:pt x="131" y="3043"/>
                    <a:pt x="99" y="3271"/>
                  </a:cubicBezTo>
                  <a:cubicBezTo>
                    <a:pt x="33" y="3565"/>
                    <a:pt x="1" y="3826"/>
                    <a:pt x="1" y="4087"/>
                  </a:cubicBezTo>
                  <a:cubicBezTo>
                    <a:pt x="1" y="4348"/>
                    <a:pt x="33" y="4609"/>
                    <a:pt x="99" y="4869"/>
                  </a:cubicBezTo>
                  <a:cubicBezTo>
                    <a:pt x="131" y="5130"/>
                    <a:pt x="229" y="5391"/>
                    <a:pt x="327" y="5652"/>
                  </a:cubicBezTo>
                  <a:cubicBezTo>
                    <a:pt x="425" y="5881"/>
                    <a:pt x="555" y="6142"/>
                    <a:pt x="686" y="6337"/>
                  </a:cubicBezTo>
                  <a:cubicBezTo>
                    <a:pt x="849" y="6566"/>
                    <a:pt x="1012" y="6794"/>
                    <a:pt x="1208" y="6957"/>
                  </a:cubicBezTo>
                  <a:cubicBezTo>
                    <a:pt x="1403" y="7153"/>
                    <a:pt x="1599" y="7316"/>
                    <a:pt x="1828" y="7479"/>
                  </a:cubicBezTo>
                  <a:cubicBezTo>
                    <a:pt x="2056" y="7610"/>
                    <a:pt x="2284" y="7740"/>
                    <a:pt x="2513" y="7838"/>
                  </a:cubicBezTo>
                  <a:cubicBezTo>
                    <a:pt x="2774" y="7936"/>
                    <a:pt x="3034" y="8034"/>
                    <a:pt x="3295" y="8066"/>
                  </a:cubicBezTo>
                  <a:cubicBezTo>
                    <a:pt x="3556" y="8131"/>
                    <a:pt x="3817" y="8164"/>
                    <a:pt x="4078" y="8164"/>
                  </a:cubicBezTo>
                  <a:cubicBezTo>
                    <a:pt x="4339" y="8164"/>
                    <a:pt x="4600" y="8131"/>
                    <a:pt x="4894" y="8066"/>
                  </a:cubicBezTo>
                  <a:cubicBezTo>
                    <a:pt x="5155" y="8034"/>
                    <a:pt x="5383" y="7936"/>
                    <a:pt x="5644" y="7838"/>
                  </a:cubicBezTo>
                  <a:cubicBezTo>
                    <a:pt x="5872" y="7740"/>
                    <a:pt x="6133" y="7610"/>
                    <a:pt x="6329" y="7479"/>
                  </a:cubicBezTo>
                  <a:cubicBezTo>
                    <a:pt x="6557" y="7316"/>
                    <a:pt x="6786" y="7153"/>
                    <a:pt x="6949" y="6957"/>
                  </a:cubicBezTo>
                  <a:cubicBezTo>
                    <a:pt x="7732" y="6207"/>
                    <a:pt x="8156" y="5163"/>
                    <a:pt x="8156" y="4087"/>
                  </a:cubicBezTo>
                  <a:cubicBezTo>
                    <a:pt x="8156" y="3826"/>
                    <a:pt x="8123" y="3565"/>
                    <a:pt x="8091" y="3271"/>
                  </a:cubicBezTo>
                  <a:cubicBezTo>
                    <a:pt x="8025" y="3043"/>
                    <a:pt x="7960" y="2782"/>
                    <a:pt x="7862" y="2521"/>
                  </a:cubicBezTo>
                  <a:cubicBezTo>
                    <a:pt x="7732" y="2293"/>
                    <a:pt x="7634" y="2032"/>
                    <a:pt x="7471" y="1836"/>
                  </a:cubicBezTo>
                  <a:cubicBezTo>
                    <a:pt x="7340" y="1608"/>
                    <a:pt x="7145" y="1379"/>
                    <a:pt x="6949" y="1216"/>
                  </a:cubicBezTo>
                  <a:cubicBezTo>
                    <a:pt x="6786" y="1020"/>
                    <a:pt x="6557" y="857"/>
                    <a:pt x="6362" y="694"/>
                  </a:cubicBezTo>
                  <a:cubicBezTo>
                    <a:pt x="6133" y="531"/>
                    <a:pt x="5872" y="433"/>
                    <a:pt x="5644" y="303"/>
                  </a:cubicBezTo>
                  <a:cubicBezTo>
                    <a:pt x="5383" y="205"/>
                    <a:pt x="5155" y="140"/>
                    <a:pt x="4894" y="74"/>
                  </a:cubicBezTo>
                  <a:cubicBezTo>
                    <a:pt x="4617" y="25"/>
                    <a:pt x="4347" y="1"/>
                    <a:pt x="408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5" name="Google Shape;335;p38"/>
          <p:cNvSpPr/>
          <p:nvPr/>
        </p:nvSpPr>
        <p:spPr>
          <a:xfrm>
            <a:off x="3484073" y="368035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38"/>
          <p:cNvSpPr/>
          <p:nvPr/>
        </p:nvSpPr>
        <p:spPr>
          <a:xfrm>
            <a:off x="3082056" y="3758782"/>
            <a:ext cx="13077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7" name="Google Shape;337;p38"/>
          <p:cNvGrpSpPr/>
          <p:nvPr/>
        </p:nvGrpSpPr>
        <p:grpSpPr>
          <a:xfrm>
            <a:off x="3128668" y="3731131"/>
            <a:ext cx="273486" cy="234088"/>
            <a:chOff x="1190625" y="614050"/>
            <a:chExt cx="5219200" cy="4467325"/>
          </a:xfrm>
        </p:grpSpPr>
        <p:sp>
          <p:nvSpPr>
            <p:cNvPr id="338" name="Google Shape;338;p38"/>
            <p:cNvSpPr/>
            <p:nvPr/>
          </p:nvSpPr>
          <p:spPr>
            <a:xfrm>
              <a:off x="1190625" y="614050"/>
              <a:ext cx="5219200" cy="4467325"/>
            </a:xfrm>
            <a:custGeom>
              <a:rect b="b" l="l" r="r" t="t"/>
              <a:pathLst>
                <a:path extrusionOk="0" h="178693" w="208768">
                  <a:moveTo>
                    <a:pt x="31935" y="42472"/>
                  </a:moveTo>
                  <a:cubicBezTo>
                    <a:pt x="30239" y="47202"/>
                    <a:pt x="25704" y="50627"/>
                    <a:pt x="20387" y="50627"/>
                  </a:cubicBezTo>
                  <a:cubicBezTo>
                    <a:pt x="15070" y="50627"/>
                    <a:pt x="10536" y="47202"/>
                    <a:pt x="8873" y="42472"/>
                  </a:cubicBezTo>
                  <a:close/>
                  <a:moveTo>
                    <a:pt x="200612" y="16050"/>
                  </a:moveTo>
                  <a:lnTo>
                    <a:pt x="200612" y="99263"/>
                  </a:lnTo>
                  <a:cubicBezTo>
                    <a:pt x="192718" y="98056"/>
                    <a:pt x="187695" y="93196"/>
                    <a:pt x="185379" y="84486"/>
                  </a:cubicBezTo>
                  <a:cubicBezTo>
                    <a:pt x="182476" y="73656"/>
                    <a:pt x="184107" y="56890"/>
                    <a:pt x="189750" y="39667"/>
                  </a:cubicBezTo>
                  <a:cubicBezTo>
                    <a:pt x="193077" y="29554"/>
                    <a:pt x="197057" y="21432"/>
                    <a:pt x="200612" y="16050"/>
                  </a:cubicBezTo>
                  <a:close/>
                  <a:moveTo>
                    <a:pt x="20387" y="101253"/>
                  </a:moveTo>
                  <a:cubicBezTo>
                    <a:pt x="22442" y="127120"/>
                    <a:pt x="24465" y="154684"/>
                    <a:pt x="24465" y="156641"/>
                  </a:cubicBezTo>
                  <a:cubicBezTo>
                    <a:pt x="24465" y="158859"/>
                    <a:pt x="22638" y="160686"/>
                    <a:pt x="20387" y="160686"/>
                  </a:cubicBezTo>
                  <a:cubicBezTo>
                    <a:pt x="18137" y="160686"/>
                    <a:pt x="16310" y="158859"/>
                    <a:pt x="16310" y="156641"/>
                  </a:cubicBezTo>
                  <a:cubicBezTo>
                    <a:pt x="16310" y="154684"/>
                    <a:pt x="18365" y="127120"/>
                    <a:pt x="20387" y="101253"/>
                  </a:cubicBezTo>
                  <a:close/>
                  <a:moveTo>
                    <a:pt x="192033" y="105167"/>
                  </a:moveTo>
                  <a:cubicBezTo>
                    <a:pt x="194610" y="106342"/>
                    <a:pt x="197481" y="107124"/>
                    <a:pt x="200580" y="107483"/>
                  </a:cubicBezTo>
                  <a:lnTo>
                    <a:pt x="200612" y="152531"/>
                  </a:lnTo>
                  <a:cubicBezTo>
                    <a:pt x="200612" y="157033"/>
                    <a:pt x="196959" y="160686"/>
                    <a:pt x="192457" y="160686"/>
                  </a:cubicBezTo>
                  <a:cubicBezTo>
                    <a:pt x="187956" y="160686"/>
                    <a:pt x="184302" y="157033"/>
                    <a:pt x="184302" y="152531"/>
                  </a:cubicBezTo>
                  <a:cubicBezTo>
                    <a:pt x="184302" y="144833"/>
                    <a:pt x="186325" y="135308"/>
                    <a:pt x="188282" y="126077"/>
                  </a:cubicBezTo>
                  <a:cubicBezTo>
                    <a:pt x="189782" y="119063"/>
                    <a:pt x="191316" y="111887"/>
                    <a:pt x="192033" y="105167"/>
                  </a:cubicBezTo>
                  <a:close/>
                  <a:moveTo>
                    <a:pt x="104384" y="8156"/>
                  </a:moveTo>
                  <a:cubicBezTo>
                    <a:pt x="135536" y="8156"/>
                    <a:pt x="164111" y="26162"/>
                    <a:pt x="177583" y="54182"/>
                  </a:cubicBezTo>
                  <a:cubicBezTo>
                    <a:pt x="175430" y="65795"/>
                    <a:pt x="175006" y="77342"/>
                    <a:pt x="177485" y="86606"/>
                  </a:cubicBezTo>
                  <a:cubicBezTo>
                    <a:pt x="178887" y="91858"/>
                    <a:pt x="181171" y="96229"/>
                    <a:pt x="184270" y="99589"/>
                  </a:cubicBezTo>
                  <a:cubicBezTo>
                    <a:pt x="184172" y="102101"/>
                    <a:pt x="183911" y="104776"/>
                    <a:pt x="183519" y="107581"/>
                  </a:cubicBezTo>
                  <a:cubicBezTo>
                    <a:pt x="174973" y="144637"/>
                    <a:pt x="142451" y="170537"/>
                    <a:pt x="104384" y="170537"/>
                  </a:cubicBezTo>
                  <a:cubicBezTo>
                    <a:pt x="72318" y="170537"/>
                    <a:pt x="43287" y="151683"/>
                    <a:pt x="30239" y="122423"/>
                  </a:cubicBezTo>
                  <a:cubicBezTo>
                    <a:pt x="29782" y="116388"/>
                    <a:pt x="29293" y="110321"/>
                    <a:pt x="28869" y="104939"/>
                  </a:cubicBezTo>
                  <a:cubicBezTo>
                    <a:pt x="27009" y="81159"/>
                    <a:pt x="25672" y="65534"/>
                    <a:pt x="24922" y="58260"/>
                  </a:cubicBezTo>
                  <a:cubicBezTo>
                    <a:pt x="33827" y="56205"/>
                    <a:pt x="40514" y="48343"/>
                    <a:pt x="40775" y="38916"/>
                  </a:cubicBezTo>
                  <a:cubicBezTo>
                    <a:pt x="56074" y="19638"/>
                    <a:pt x="79723" y="8156"/>
                    <a:pt x="104384" y="8156"/>
                  </a:cubicBezTo>
                  <a:close/>
                  <a:moveTo>
                    <a:pt x="104384" y="1"/>
                  </a:moveTo>
                  <a:cubicBezTo>
                    <a:pt x="90748" y="1"/>
                    <a:pt x="77081" y="3198"/>
                    <a:pt x="64848" y="9232"/>
                  </a:cubicBezTo>
                  <a:cubicBezTo>
                    <a:pt x="55943" y="13603"/>
                    <a:pt x="47755" y="19540"/>
                    <a:pt x="40775" y="26619"/>
                  </a:cubicBezTo>
                  <a:lnTo>
                    <a:pt x="40775" y="5774"/>
                  </a:lnTo>
                  <a:cubicBezTo>
                    <a:pt x="40775" y="3491"/>
                    <a:pt x="38948" y="1697"/>
                    <a:pt x="36697" y="1697"/>
                  </a:cubicBezTo>
                  <a:cubicBezTo>
                    <a:pt x="34447" y="1697"/>
                    <a:pt x="32620" y="3491"/>
                    <a:pt x="32620" y="5774"/>
                  </a:cubicBezTo>
                  <a:lnTo>
                    <a:pt x="32620" y="34317"/>
                  </a:lnTo>
                  <a:lnTo>
                    <a:pt x="24465" y="34317"/>
                  </a:lnTo>
                  <a:lnTo>
                    <a:pt x="24465" y="5774"/>
                  </a:lnTo>
                  <a:cubicBezTo>
                    <a:pt x="24465" y="3491"/>
                    <a:pt x="22638" y="1697"/>
                    <a:pt x="20387" y="1697"/>
                  </a:cubicBezTo>
                  <a:cubicBezTo>
                    <a:pt x="18137" y="1697"/>
                    <a:pt x="16310" y="3491"/>
                    <a:pt x="16310" y="5774"/>
                  </a:cubicBezTo>
                  <a:lnTo>
                    <a:pt x="16310" y="34317"/>
                  </a:lnTo>
                  <a:lnTo>
                    <a:pt x="8155" y="34317"/>
                  </a:lnTo>
                  <a:lnTo>
                    <a:pt x="8155" y="5774"/>
                  </a:lnTo>
                  <a:cubicBezTo>
                    <a:pt x="8155" y="3491"/>
                    <a:pt x="6328" y="1697"/>
                    <a:pt x="4077" y="1697"/>
                  </a:cubicBezTo>
                  <a:cubicBezTo>
                    <a:pt x="1827" y="1697"/>
                    <a:pt x="0" y="3491"/>
                    <a:pt x="0" y="5774"/>
                  </a:cubicBezTo>
                  <a:lnTo>
                    <a:pt x="0" y="38394"/>
                  </a:lnTo>
                  <a:cubicBezTo>
                    <a:pt x="0" y="48050"/>
                    <a:pt x="6785" y="56172"/>
                    <a:pt x="15853" y="58260"/>
                  </a:cubicBezTo>
                  <a:cubicBezTo>
                    <a:pt x="15103" y="65534"/>
                    <a:pt x="13766" y="81159"/>
                    <a:pt x="11906" y="104939"/>
                  </a:cubicBezTo>
                  <a:cubicBezTo>
                    <a:pt x="10340" y="124739"/>
                    <a:pt x="8155" y="153869"/>
                    <a:pt x="8155" y="156641"/>
                  </a:cubicBezTo>
                  <a:cubicBezTo>
                    <a:pt x="8155" y="163361"/>
                    <a:pt x="13635" y="168841"/>
                    <a:pt x="20387" y="168841"/>
                  </a:cubicBezTo>
                  <a:cubicBezTo>
                    <a:pt x="27140" y="168841"/>
                    <a:pt x="32620" y="163361"/>
                    <a:pt x="32620" y="156641"/>
                  </a:cubicBezTo>
                  <a:cubicBezTo>
                    <a:pt x="32620" y="155434"/>
                    <a:pt x="32228" y="149334"/>
                    <a:pt x="31641" y="141212"/>
                  </a:cubicBezTo>
                  <a:lnTo>
                    <a:pt x="31641" y="141212"/>
                  </a:lnTo>
                  <a:cubicBezTo>
                    <a:pt x="48180" y="164437"/>
                    <a:pt x="75124" y="178692"/>
                    <a:pt x="104384" y="178692"/>
                  </a:cubicBezTo>
                  <a:cubicBezTo>
                    <a:pt x="124510" y="178692"/>
                    <a:pt x="144278" y="171810"/>
                    <a:pt x="160033" y="159251"/>
                  </a:cubicBezTo>
                  <a:cubicBezTo>
                    <a:pt x="166557" y="154064"/>
                    <a:pt x="172298" y="147997"/>
                    <a:pt x="177093" y="141245"/>
                  </a:cubicBezTo>
                  <a:lnTo>
                    <a:pt x="177093" y="141245"/>
                  </a:lnTo>
                  <a:cubicBezTo>
                    <a:pt x="176506" y="145159"/>
                    <a:pt x="176147" y="148976"/>
                    <a:pt x="176147" y="152531"/>
                  </a:cubicBezTo>
                  <a:cubicBezTo>
                    <a:pt x="176147" y="161534"/>
                    <a:pt x="183454" y="168841"/>
                    <a:pt x="192457" y="168841"/>
                  </a:cubicBezTo>
                  <a:cubicBezTo>
                    <a:pt x="201460" y="168841"/>
                    <a:pt x="208767" y="161534"/>
                    <a:pt x="208767" y="152531"/>
                  </a:cubicBezTo>
                  <a:lnTo>
                    <a:pt x="208735" y="104058"/>
                  </a:lnTo>
                  <a:cubicBezTo>
                    <a:pt x="208767" y="103928"/>
                    <a:pt x="208767" y="103765"/>
                    <a:pt x="208767" y="103634"/>
                  </a:cubicBezTo>
                  <a:lnTo>
                    <a:pt x="208767" y="5774"/>
                  </a:lnTo>
                  <a:cubicBezTo>
                    <a:pt x="208767" y="4307"/>
                    <a:pt x="207984" y="2969"/>
                    <a:pt x="206745" y="2219"/>
                  </a:cubicBezTo>
                  <a:cubicBezTo>
                    <a:pt x="206109" y="1860"/>
                    <a:pt x="205399" y="1681"/>
                    <a:pt x="204694" y="1681"/>
                  </a:cubicBezTo>
                  <a:cubicBezTo>
                    <a:pt x="203988" y="1681"/>
                    <a:pt x="203287" y="1860"/>
                    <a:pt x="202667" y="2219"/>
                  </a:cubicBezTo>
                  <a:cubicBezTo>
                    <a:pt x="194904" y="6688"/>
                    <a:pt x="185738" y="23520"/>
                    <a:pt x="180388" y="42341"/>
                  </a:cubicBezTo>
                  <a:cubicBezTo>
                    <a:pt x="173375" y="30990"/>
                    <a:pt x="163915" y="21367"/>
                    <a:pt x="152563" y="14093"/>
                  </a:cubicBezTo>
                  <a:cubicBezTo>
                    <a:pt x="138178" y="4861"/>
                    <a:pt x="121509" y="1"/>
                    <a:pt x="10438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38"/>
            <p:cNvSpPr/>
            <p:nvPr/>
          </p:nvSpPr>
          <p:spPr>
            <a:xfrm>
              <a:off x="3077675" y="2051775"/>
              <a:ext cx="841625" cy="840800"/>
            </a:xfrm>
            <a:custGeom>
              <a:rect b="b" l="l" r="r" t="t"/>
              <a:pathLst>
                <a:path extrusionOk="0" h="33632" w="33665">
                  <a:moveTo>
                    <a:pt x="16832" y="8156"/>
                  </a:moveTo>
                  <a:cubicBezTo>
                    <a:pt x="21595" y="8156"/>
                    <a:pt x="25509" y="12037"/>
                    <a:pt x="25509" y="16800"/>
                  </a:cubicBezTo>
                  <a:cubicBezTo>
                    <a:pt x="25509" y="21595"/>
                    <a:pt x="21595" y="25477"/>
                    <a:pt x="16832" y="25477"/>
                  </a:cubicBezTo>
                  <a:cubicBezTo>
                    <a:pt x="12070" y="25477"/>
                    <a:pt x="8155" y="21595"/>
                    <a:pt x="8155" y="16800"/>
                  </a:cubicBezTo>
                  <a:cubicBezTo>
                    <a:pt x="8155" y="12037"/>
                    <a:pt x="12037" y="8156"/>
                    <a:pt x="16832" y="8156"/>
                  </a:cubicBezTo>
                  <a:close/>
                  <a:moveTo>
                    <a:pt x="16832" y="1"/>
                  </a:moveTo>
                  <a:cubicBezTo>
                    <a:pt x="7568" y="1"/>
                    <a:pt x="0" y="7536"/>
                    <a:pt x="0" y="16800"/>
                  </a:cubicBezTo>
                  <a:cubicBezTo>
                    <a:pt x="0" y="26096"/>
                    <a:pt x="7568" y="33632"/>
                    <a:pt x="16832" y="33632"/>
                  </a:cubicBezTo>
                  <a:cubicBezTo>
                    <a:pt x="26096" y="33632"/>
                    <a:pt x="33664" y="26096"/>
                    <a:pt x="33664" y="16800"/>
                  </a:cubicBezTo>
                  <a:cubicBezTo>
                    <a:pt x="33664" y="7536"/>
                    <a:pt x="26096" y="1"/>
                    <a:pt x="168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38"/>
            <p:cNvSpPr/>
            <p:nvPr/>
          </p:nvSpPr>
          <p:spPr>
            <a:xfrm>
              <a:off x="2175725" y="1210175"/>
              <a:ext cx="2645500" cy="2523175"/>
            </a:xfrm>
            <a:custGeom>
              <a:rect b="b" l="l" r="r" t="t"/>
              <a:pathLst>
                <a:path extrusionOk="0" h="100927" w="105820">
                  <a:moveTo>
                    <a:pt x="52910" y="8156"/>
                  </a:moveTo>
                  <a:cubicBezTo>
                    <a:pt x="54606" y="8156"/>
                    <a:pt x="56237" y="8645"/>
                    <a:pt x="57673" y="9526"/>
                  </a:cubicBezTo>
                  <a:cubicBezTo>
                    <a:pt x="58978" y="10309"/>
                    <a:pt x="60021" y="11353"/>
                    <a:pt x="60772" y="12657"/>
                  </a:cubicBezTo>
                  <a:cubicBezTo>
                    <a:pt x="60804" y="12657"/>
                    <a:pt x="60804" y="12690"/>
                    <a:pt x="60804" y="12690"/>
                  </a:cubicBezTo>
                  <a:cubicBezTo>
                    <a:pt x="61424" y="13734"/>
                    <a:pt x="62011" y="14680"/>
                    <a:pt x="62566" y="15593"/>
                  </a:cubicBezTo>
                  <a:cubicBezTo>
                    <a:pt x="71960" y="30990"/>
                    <a:pt x="72417" y="31446"/>
                    <a:pt x="87585" y="40710"/>
                  </a:cubicBezTo>
                  <a:cubicBezTo>
                    <a:pt x="88596" y="41298"/>
                    <a:pt x="89673" y="41950"/>
                    <a:pt x="90815" y="42668"/>
                  </a:cubicBezTo>
                  <a:cubicBezTo>
                    <a:pt x="95120" y="45277"/>
                    <a:pt x="96490" y="50920"/>
                    <a:pt x="93881" y="55259"/>
                  </a:cubicBezTo>
                  <a:cubicBezTo>
                    <a:pt x="93098" y="56531"/>
                    <a:pt x="92021" y="57575"/>
                    <a:pt x="90749" y="58358"/>
                  </a:cubicBezTo>
                  <a:cubicBezTo>
                    <a:pt x="90717" y="58358"/>
                    <a:pt x="90717" y="58358"/>
                    <a:pt x="90684" y="58390"/>
                  </a:cubicBezTo>
                  <a:cubicBezTo>
                    <a:pt x="89673" y="59010"/>
                    <a:pt x="88694" y="59597"/>
                    <a:pt x="87781" y="60152"/>
                  </a:cubicBezTo>
                  <a:cubicBezTo>
                    <a:pt x="72384" y="69514"/>
                    <a:pt x="71928" y="70003"/>
                    <a:pt x="62696" y="85171"/>
                  </a:cubicBezTo>
                  <a:cubicBezTo>
                    <a:pt x="62076" y="86183"/>
                    <a:pt x="61424" y="87259"/>
                    <a:pt x="60706" y="88401"/>
                  </a:cubicBezTo>
                  <a:cubicBezTo>
                    <a:pt x="59043" y="91141"/>
                    <a:pt x="56107" y="92772"/>
                    <a:pt x="52910" y="92772"/>
                  </a:cubicBezTo>
                  <a:cubicBezTo>
                    <a:pt x="51214" y="92772"/>
                    <a:pt x="49583" y="92315"/>
                    <a:pt x="48148" y="91434"/>
                  </a:cubicBezTo>
                  <a:cubicBezTo>
                    <a:pt x="46843" y="90651"/>
                    <a:pt x="45799" y="89608"/>
                    <a:pt x="45049" y="88303"/>
                  </a:cubicBezTo>
                  <a:cubicBezTo>
                    <a:pt x="45016" y="88303"/>
                    <a:pt x="45016" y="88270"/>
                    <a:pt x="45016" y="88238"/>
                  </a:cubicBezTo>
                  <a:cubicBezTo>
                    <a:pt x="44396" y="87226"/>
                    <a:pt x="43777" y="86248"/>
                    <a:pt x="43222" y="85334"/>
                  </a:cubicBezTo>
                  <a:cubicBezTo>
                    <a:pt x="33860" y="69970"/>
                    <a:pt x="33404" y="69481"/>
                    <a:pt x="18203" y="60250"/>
                  </a:cubicBezTo>
                  <a:cubicBezTo>
                    <a:pt x="17224" y="59630"/>
                    <a:pt x="16148" y="58978"/>
                    <a:pt x="15006" y="58293"/>
                  </a:cubicBezTo>
                  <a:cubicBezTo>
                    <a:pt x="10667" y="55650"/>
                    <a:pt x="9330" y="50007"/>
                    <a:pt x="11940" y="45701"/>
                  </a:cubicBezTo>
                  <a:cubicBezTo>
                    <a:pt x="12723" y="44429"/>
                    <a:pt x="13799" y="43385"/>
                    <a:pt x="15071" y="42602"/>
                  </a:cubicBezTo>
                  <a:cubicBezTo>
                    <a:pt x="15104" y="42602"/>
                    <a:pt x="15104" y="42602"/>
                    <a:pt x="15136" y="42570"/>
                  </a:cubicBezTo>
                  <a:cubicBezTo>
                    <a:pt x="16148" y="41950"/>
                    <a:pt x="17126" y="41363"/>
                    <a:pt x="18040" y="40808"/>
                  </a:cubicBezTo>
                  <a:cubicBezTo>
                    <a:pt x="33436" y="31446"/>
                    <a:pt x="33893" y="30957"/>
                    <a:pt x="43124" y="15789"/>
                  </a:cubicBezTo>
                  <a:cubicBezTo>
                    <a:pt x="43744" y="14778"/>
                    <a:pt x="44396" y="13701"/>
                    <a:pt x="45081" y="12560"/>
                  </a:cubicBezTo>
                  <a:cubicBezTo>
                    <a:pt x="46778" y="9819"/>
                    <a:pt x="49713" y="8156"/>
                    <a:pt x="52910" y="8156"/>
                  </a:cubicBezTo>
                  <a:close/>
                  <a:moveTo>
                    <a:pt x="52910" y="1"/>
                  </a:moveTo>
                  <a:cubicBezTo>
                    <a:pt x="46843" y="1"/>
                    <a:pt x="41298" y="3132"/>
                    <a:pt x="38133" y="8319"/>
                  </a:cubicBezTo>
                  <a:cubicBezTo>
                    <a:pt x="37448" y="9461"/>
                    <a:pt x="36763" y="10537"/>
                    <a:pt x="36176" y="11548"/>
                  </a:cubicBezTo>
                  <a:cubicBezTo>
                    <a:pt x="27793" y="25314"/>
                    <a:pt x="27793" y="25314"/>
                    <a:pt x="13799" y="33828"/>
                  </a:cubicBezTo>
                  <a:cubicBezTo>
                    <a:pt x="12886" y="34382"/>
                    <a:pt x="11940" y="34969"/>
                    <a:pt x="10896" y="35589"/>
                  </a:cubicBezTo>
                  <a:cubicBezTo>
                    <a:pt x="8482" y="37024"/>
                    <a:pt x="6460" y="39047"/>
                    <a:pt x="4992" y="41461"/>
                  </a:cubicBezTo>
                  <a:cubicBezTo>
                    <a:pt x="1" y="49616"/>
                    <a:pt x="2610" y="60282"/>
                    <a:pt x="10733" y="65241"/>
                  </a:cubicBezTo>
                  <a:cubicBezTo>
                    <a:pt x="11907" y="65958"/>
                    <a:pt x="12984" y="66611"/>
                    <a:pt x="13962" y="67230"/>
                  </a:cubicBezTo>
                  <a:cubicBezTo>
                    <a:pt x="27760" y="75614"/>
                    <a:pt x="27760" y="75614"/>
                    <a:pt x="36274" y="89575"/>
                  </a:cubicBezTo>
                  <a:cubicBezTo>
                    <a:pt x="36829" y="90488"/>
                    <a:pt x="37416" y="91467"/>
                    <a:pt x="38036" y="92478"/>
                  </a:cubicBezTo>
                  <a:cubicBezTo>
                    <a:pt x="39471" y="94892"/>
                    <a:pt x="41493" y="96947"/>
                    <a:pt x="43907" y="98415"/>
                  </a:cubicBezTo>
                  <a:cubicBezTo>
                    <a:pt x="46615" y="100046"/>
                    <a:pt x="49713" y="100927"/>
                    <a:pt x="52910" y="100927"/>
                  </a:cubicBezTo>
                  <a:cubicBezTo>
                    <a:pt x="58978" y="100927"/>
                    <a:pt x="64523" y="97828"/>
                    <a:pt x="67687" y="92641"/>
                  </a:cubicBezTo>
                  <a:cubicBezTo>
                    <a:pt x="68372" y="91500"/>
                    <a:pt x="69057" y="90423"/>
                    <a:pt x="69644" y="89412"/>
                  </a:cubicBezTo>
                  <a:cubicBezTo>
                    <a:pt x="78028" y="75646"/>
                    <a:pt x="78028" y="75646"/>
                    <a:pt x="92021" y="67100"/>
                  </a:cubicBezTo>
                  <a:cubicBezTo>
                    <a:pt x="92935" y="66578"/>
                    <a:pt x="93881" y="65991"/>
                    <a:pt x="94925" y="65338"/>
                  </a:cubicBezTo>
                  <a:cubicBezTo>
                    <a:pt x="97338" y="63936"/>
                    <a:pt x="99361" y="61881"/>
                    <a:pt x="100829" y="59500"/>
                  </a:cubicBezTo>
                  <a:cubicBezTo>
                    <a:pt x="105820" y="51345"/>
                    <a:pt x="103210" y="40678"/>
                    <a:pt x="95088" y="35720"/>
                  </a:cubicBezTo>
                  <a:cubicBezTo>
                    <a:pt x="93913" y="35002"/>
                    <a:pt x="92837" y="34350"/>
                    <a:pt x="91826" y="33730"/>
                  </a:cubicBezTo>
                  <a:cubicBezTo>
                    <a:pt x="78060" y="25347"/>
                    <a:pt x="78060" y="25347"/>
                    <a:pt x="69546" y="11353"/>
                  </a:cubicBezTo>
                  <a:cubicBezTo>
                    <a:pt x="68992" y="10472"/>
                    <a:pt x="68405" y="9493"/>
                    <a:pt x="67785" y="8482"/>
                  </a:cubicBezTo>
                  <a:cubicBezTo>
                    <a:pt x="66350" y="6068"/>
                    <a:pt x="64327" y="4013"/>
                    <a:pt x="61913" y="2545"/>
                  </a:cubicBezTo>
                  <a:cubicBezTo>
                    <a:pt x="59206" y="882"/>
                    <a:pt x="56107" y="1"/>
                    <a:pt x="52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38"/>
            <p:cNvSpPr/>
            <p:nvPr/>
          </p:nvSpPr>
          <p:spPr>
            <a:xfrm>
              <a:off x="3711325" y="2644650"/>
              <a:ext cx="1750875" cy="1763925"/>
            </a:xfrm>
            <a:custGeom>
              <a:rect b="b" l="l" r="r" t="t"/>
              <a:pathLst>
                <a:path extrusionOk="0" h="70557" w="70035">
                  <a:moveTo>
                    <a:pt x="57411" y="8155"/>
                  </a:moveTo>
                  <a:cubicBezTo>
                    <a:pt x="58096" y="8155"/>
                    <a:pt x="58748" y="8318"/>
                    <a:pt x="59368" y="8644"/>
                  </a:cubicBezTo>
                  <a:cubicBezTo>
                    <a:pt x="59368" y="8677"/>
                    <a:pt x="59401" y="8677"/>
                    <a:pt x="59401" y="8677"/>
                  </a:cubicBezTo>
                  <a:cubicBezTo>
                    <a:pt x="60347" y="9232"/>
                    <a:pt x="61032" y="10112"/>
                    <a:pt x="61293" y="11156"/>
                  </a:cubicBezTo>
                  <a:cubicBezTo>
                    <a:pt x="61586" y="12233"/>
                    <a:pt x="61456" y="13309"/>
                    <a:pt x="60901" y="14255"/>
                  </a:cubicBezTo>
                  <a:lnTo>
                    <a:pt x="55943" y="22867"/>
                  </a:lnTo>
                  <a:lnTo>
                    <a:pt x="51050" y="15005"/>
                  </a:lnTo>
                  <a:lnTo>
                    <a:pt x="53855" y="10178"/>
                  </a:lnTo>
                  <a:cubicBezTo>
                    <a:pt x="54573" y="8938"/>
                    <a:pt x="55910" y="8155"/>
                    <a:pt x="57411" y="8155"/>
                  </a:cubicBezTo>
                  <a:close/>
                  <a:moveTo>
                    <a:pt x="46418" y="22997"/>
                  </a:moveTo>
                  <a:lnTo>
                    <a:pt x="51311" y="30859"/>
                  </a:lnTo>
                  <a:lnTo>
                    <a:pt x="48408" y="35882"/>
                  </a:lnTo>
                  <a:lnTo>
                    <a:pt x="47690" y="35882"/>
                  </a:lnTo>
                  <a:cubicBezTo>
                    <a:pt x="47560" y="35882"/>
                    <a:pt x="47429" y="35915"/>
                    <a:pt x="47299" y="35915"/>
                  </a:cubicBezTo>
                  <a:cubicBezTo>
                    <a:pt x="47103" y="35915"/>
                    <a:pt x="46940" y="35915"/>
                    <a:pt x="46777" y="35947"/>
                  </a:cubicBezTo>
                  <a:cubicBezTo>
                    <a:pt x="46646" y="35947"/>
                    <a:pt x="46516" y="35980"/>
                    <a:pt x="46385" y="35980"/>
                  </a:cubicBezTo>
                  <a:cubicBezTo>
                    <a:pt x="46190" y="36013"/>
                    <a:pt x="46027" y="36045"/>
                    <a:pt x="45831" y="36078"/>
                  </a:cubicBezTo>
                  <a:cubicBezTo>
                    <a:pt x="45733" y="36078"/>
                    <a:pt x="45603" y="36110"/>
                    <a:pt x="45505" y="36110"/>
                  </a:cubicBezTo>
                  <a:cubicBezTo>
                    <a:pt x="45211" y="36176"/>
                    <a:pt x="44918" y="36241"/>
                    <a:pt x="44624" y="36306"/>
                  </a:cubicBezTo>
                  <a:lnTo>
                    <a:pt x="42863" y="36795"/>
                  </a:lnTo>
                  <a:lnTo>
                    <a:pt x="37676" y="38198"/>
                  </a:lnTo>
                  <a:lnTo>
                    <a:pt x="46418" y="22997"/>
                  </a:lnTo>
                  <a:close/>
                  <a:moveTo>
                    <a:pt x="48212" y="44037"/>
                  </a:moveTo>
                  <a:cubicBezTo>
                    <a:pt x="48277" y="44070"/>
                    <a:pt x="48310" y="44070"/>
                    <a:pt x="48343" y="44070"/>
                  </a:cubicBezTo>
                  <a:cubicBezTo>
                    <a:pt x="48441" y="44070"/>
                    <a:pt x="48506" y="44070"/>
                    <a:pt x="48571" y="44102"/>
                  </a:cubicBezTo>
                  <a:cubicBezTo>
                    <a:pt x="48701" y="44102"/>
                    <a:pt x="48832" y="44135"/>
                    <a:pt x="48962" y="44168"/>
                  </a:cubicBezTo>
                  <a:lnTo>
                    <a:pt x="48995" y="44168"/>
                  </a:lnTo>
                  <a:cubicBezTo>
                    <a:pt x="49126" y="44200"/>
                    <a:pt x="49223" y="44233"/>
                    <a:pt x="49321" y="44265"/>
                  </a:cubicBezTo>
                  <a:cubicBezTo>
                    <a:pt x="50822" y="44722"/>
                    <a:pt x="52029" y="45929"/>
                    <a:pt x="52453" y="47495"/>
                  </a:cubicBezTo>
                  <a:cubicBezTo>
                    <a:pt x="52453" y="47495"/>
                    <a:pt x="52453" y="47527"/>
                    <a:pt x="52453" y="47527"/>
                  </a:cubicBezTo>
                  <a:cubicBezTo>
                    <a:pt x="53105" y="50006"/>
                    <a:pt x="51637" y="52551"/>
                    <a:pt x="49158" y="53203"/>
                  </a:cubicBezTo>
                  <a:lnTo>
                    <a:pt x="42080" y="55095"/>
                  </a:lnTo>
                  <a:lnTo>
                    <a:pt x="31935" y="48180"/>
                  </a:lnTo>
                  <a:lnTo>
                    <a:pt x="46744" y="44200"/>
                  </a:lnTo>
                  <a:cubicBezTo>
                    <a:pt x="46940" y="44135"/>
                    <a:pt x="47103" y="44102"/>
                    <a:pt x="47299" y="44102"/>
                  </a:cubicBezTo>
                  <a:cubicBezTo>
                    <a:pt x="47331" y="44070"/>
                    <a:pt x="47331" y="44070"/>
                    <a:pt x="47364" y="44070"/>
                  </a:cubicBezTo>
                  <a:cubicBezTo>
                    <a:pt x="47527" y="44070"/>
                    <a:pt x="47723" y="44037"/>
                    <a:pt x="47886" y="44037"/>
                  </a:cubicBezTo>
                  <a:close/>
                  <a:moveTo>
                    <a:pt x="21562" y="50952"/>
                  </a:moveTo>
                  <a:lnTo>
                    <a:pt x="31707" y="57868"/>
                  </a:lnTo>
                  <a:lnTo>
                    <a:pt x="15397" y="62272"/>
                  </a:lnTo>
                  <a:cubicBezTo>
                    <a:pt x="15005" y="62369"/>
                    <a:pt x="14581" y="62402"/>
                    <a:pt x="14190" y="62402"/>
                  </a:cubicBezTo>
                  <a:cubicBezTo>
                    <a:pt x="12102" y="62402"/>
                    <a:pt x="10243" y="60999"/>
                    <a:pt x="9688" y="59010"/>
                  </a:cubicBezTo>
                  <a:cubicBezTo>
                    <a:pt x="9688" y="58977"/>
                    <a:pt x="9688" y="58977"/>
                    <a:pt x="9688" y="58944"/>
                  </a:cubicBezTo>
                  <a:cubicBezTo>
                    <a:pt x="9003" y="56465"/>
                    <a:pt x="10504" y="53921"/>
                    <a:pt x="12983" y="53236"/>
                  </a:cubicBezTo>
                  <a:lnTo>
                    <a:pt x="21562" y="50952"/>
                  </a:lnTo>
                  <a:close/>
                  <a:moveTo>
                    <a:pt x="57411" y="0"/>
                  </a:moveTo>
                  <a:cubicBezTo>
                    <a:pt x="53007" y="0"/>
                    <a:pt x="48962" y="2349"/>
                    <a:pt x="46777" y="6100"/>
                  </a:cubicBezTo>
                  <a:lnTo>
                    <a:pt x="42765" y="13048"/>
                  </a:lnTo>
                  <a:cubicBezTo>
                    <a:pt x="42765" y="13048"/>
                    <a:pt x="42765" y="13048"/>
                    <a:pt x="42765" y="13081"/>
                  </a:cubicBezTo>
                  <a:lnTo>
                    <a:pt x="30467" y="34349"/>
                  </a:lnTo>
                  <a:cubicBezTo>
                    <a:pt x="29358" y="36274"/>
                    <a:pt x="28803" y="38394"/>
                    <a:pt x="28836" y="40547"/>
                  </a:cubicBezTo>
                  <a:lnTo>
                    <a:pt x="10862" y="45374"/>
                  </a:lnTo>
                  <a:cubicBezTo>
                    <a:pt x="4045" y="47201"/>
                    <a:pt x="0" y="54182"/>
                    <a:pt x="1794" y="60999"/>
                  </a:cubicBezTo>
                  <a:cubicBezTo>
                    <a:pt x="1794" y="61032"/>
                    <a:pt x="1794" y="61032"/>
                    <a:pt x="1794" y="61065"/>
                  </a:cubicBezTo>
                  <a:cubicBezTo>
                    <a:pt x="3295" y="66675"/>
                    <a:pt x="8383" y="70557"/>
                    <a:pt x="14190" y="70557"/>
                  </a:cubicBezTo>
                  <a:cubicBezTo>
                    <a:pt x="15299" y="70557"/>
                    <a:pt x="16408" y="70427"/>
                    <a:pt x="17484" y="70133"/>
                  </a:cubicBezTo>
                  <a:lnTo>
                    <a:pt x="51278" y="61097"/>
                  </a:lnTo>
                  <a:cubicBezTo>
                    <a:pt x="58096" y="59271"/>
                    <a:pt x="62173" y="52225"/>
                    <a:pt x="60314" y="45374"/>
                  </a:cubicBezTo>
                  <a:cubicBezTo>
                    <a:pt x="60314" y="45374"/>
                    <a:pt x="60314" y="45342"/>
                    <a:pt x="60314" y="45309"/>
                  </a:cubicBezTo>
                  <a:cubicBezTo>
                    <a:pt x="59596" y="42732"/>
                    <a:pt x="58096" y="40481"/>
                    <a:pt x="56106" y="38850"/>
                  </a:cubicBezTo>
                  <a:lnTo>
                    <a:pt x="59596" y="32816"/>
                  </a:lnTo>
                  <a:cubicBezTo>
                    <a:pt x="59596" y="32816"/>
                    <a:pt x="59596" y="32816"/>
                    <a:pt x="59629" y="32783"/>
                  </a:cubicBezTo>
                  <a:lnTo>
                    <a:pt x="67980" y="18333"/>
                  </a:lnTo>
                  <a:cubicBezTo>
                    <a:pt x="69611" y="15527"/>
                    <a:pt x="70035" y="12233"/>
                    <a:pt x="69187" y="9069"/>
                  </a:cubicBezTo>
                  <a:cubicBezTo>
                    <a:pt x="68339" y="5937"/>
                    <a:pt x="66349" y="3327"/>
                    <a:pt x="63576" y="1696"/>
                  </a:cubicBezTo>
                  <a:cubicBezTo>
                    <a:pt x="63543" y="1664"/>
                    <a:pt x="63511" y="1631"/>
                    <a:pt x="63478" y="1631"/>
                  </a:cubicBezTo>
                  <a:cubicBezTo>
                    <a:pt x="61652" y="555"/>
                    <a:pt x="59531" y="0"/>
                    <a:pt x="574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38"/>
            <p:cNvSpPr/>
            <p:nvPr/>
          </p:nvSpPr>
          <p:spPr>
            <a:xfrm>
              <a:off x="4545575" y="1254000"/>
              <a:ext cx="235700" cy="205750"/>
            </a:xfrm>
            <a:custGeom>
              <a:rect b="b" l="l" r="r" t="t"/>
              <a:pathLst>
                <a:path extrusionOk="0" h="8230" w="9428">
                  <a:moveTo>
                    <a:pt x="4643" y="1"/>
                  </a:moveTo>
                  <a:cubicBezTo>
                    <a:pt x="3239" y="1"/>
                    <a:pt x="1880" y="718"/>
                    <a:pt x="1142" y="1999"/>
                  </a:cubicBezTo>
                  <a:cubicBezTo>
                    <a:pt x="0" y="3956"/>
                    <a:pt x="620" y="6435"/>
                    <a:pt x="2577" y="7577"/>
                  </a:cubicBezTo>
                  <a:lnTo>
                    <a:pt x="2675" y="7642"/>
                  </a:lnTo>
                  <a:cubicBezTo>
                    <a:pt x="3327" y="8034"/>
                    <a:pt x="4045" y="8230"/>
                    <a:pt x="4763" y="8230"/>
                  </a:cubicBezTo>
                  <a:cubicBezTo>
                    <a:pt x="6165" y="8230"/>
                    <a:pt x="7503" y="7512"/>
                    <a:pt x="8253" y="6240"/>
                  </a:cubicBezTo>
                  <a:cubicBezTo>
                    <a:pt x="9427" y="4315"/>
                    <a:pt x="8807" y="1803"/>
                    <a:pt x="6883" y="662"/>
                  </a:cubicBezTo>
                  <a:lnTo>
                    <a:pt x="6720" y="564"/>
                  </a:lnTo>
                  <a:cubicBezTo>
                    <a:pt x="6065" y="182"/>
                    <a:pt x="5349" y="1"/>
                    <a:pt x="464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38"/>
            <p:cNvSpPr/>
            <p:nvPr/>
          </p:nvSpPr>
          <p:spPr>
            <a:xfrm>
              <a:off x="4800825" y="1432175"/>
              <a:ext cx="607550" cy="656325"/>
            </a:xfrm>
            <a:custGeom>
              <a:rect b="b" l="l" r="r" t="t"/>
              <a:pathLst>
                <a:path extrusionOk="0" h="26253" w="24302">
                  <a:moveTo>
                    <a:pt x="4557" y="0"/>
                  </a:moveTo>
                  <a:cubicBezTo>
                    <a:pt x="3402" y="0"/>
                    <a:pt x="2249" y="489"/>
                    <a:pt x="1435" y="1429"/>
                  </a:cubicBezTo>
                  <a:cubicBezTo>
                    <a:pt x="0" y="3158"/>
                    <a:pt x="196" y="5735"/>
                    <a:pt x="1925" y="7170"/>
                  </a:cubicBezTo>
                  <a:cubicBezTo>
                    <a:pt x="7601" y="11998"/>
                    <a:pt x="12396" y="17739"/>
                    <a:pt x="16114" y="24197"/>
                  </a:cubicBezTo>
                  <a:cubicBezTo>
                    <a:pt x="16865" y="25502"/>
                    <a:pt x="18235" y="26252"/>
                    <a:pt x="19670" y="26252"/>
                  </a:cubicBezTo>
                  <a:cubicBezTo>
                    <a:pt x="20355" y="26252"/>
                    <a:pt x="21040" y="26057"/>
                    <a:pt x="21692" y="25698"/>
                  </a:cubicBezTo>
                  <a:cubicBezTo>
                    <a:pt x="23650" y="24556"/>
                    <a:pt x="24302" y="22077"/>
                    <a:pt x="23193" y="20120"/>
                  </a:cubicBezTo>
                  <a:cubicBezTo>
                    <a:pt x="18985" y="12846"/>
                    <a:pt x="13603" y="6387"/>
                    <a:pt x="7177" y="972"/>
                  </a:cubicBezTo>
                  <a:cubicBezTo>
                    <a:pt x="6420" y="317"/>
                    <a:pt x="5488" y="0"/>
                    <a:pt x="45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38"/>
            <p:cNvSpPr/>
            <p:nvPr/>
          </p:nvSpPr>
          <p:spPr>
            <a:xfrm>
              <a:off x="3237500" y="4409050"/>
              <a:ext cx="230000" cy="205050"/>
            </a:xfrm>
            <a:custGeom>
              <a:rect b="b" l="l" r="r" t="t"/>
              <a:pathLst>
                <a:path extrusionOk="0" h="8202" w="9200">
                  <a:moveTo>
                    <a:pt x="4532" y="1"/>
                  </a:moveTo>
                  <a:cubicBezTo>
                    <a:pt x="2728" y="1"/>
                    <a:pt x="1078" y="1184"/>
                    <a:pt x="588" y="2982"/>
                  </a:cubicBezTo>
                  <a:cubicBezTo>
                    <a:pt x="1" y="5168"/>
                    <a:pt x="1273" y="7418"/>
                    <a:pt x="3459" y="8005"/>
                  </a:cubicBezTo>
                  <a:lnTo>
                    <a:pt x="3589" y="8038"/>
                  </a:lnTo>
                  <a:cubicBezTo>
                    <a:pt x="3948" y="8136"/>
                    <a:pt x="4307" y="8201"/>
                    <a:pt x="4666" y="8201"/>
                  </a:cubicBezTo>
                  <a:cubicBezTo>
                    <a:pt x="6460" y="8201"/>
                    <a:pt x="8091" y="6994"/>
                    <a:pt x="8613" y="5200"/>
                  </a:cubicBezTo>
                  <a:cubicBezTo>
                    <a:pt x="9200" y="3015"/>
                    <a:pt x="7927" y="764"/>
                    <a:pt x="5775" y="177"/>
                  </a:cubicBezTo>
                  <a:lnTo>
                    <a:pt x="5611" y="144"/>
                  </a:lnTo>
                  <a:cubicBezTo>
                    <a:pt x="5251" y="47"/>
                    <a:pt x="4888" y="1"/>
                    <a:pt x="45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8"/>
            <p:cNvSpPr/>
            <p:nvPr/>
          </p:nvSpPr>
          <p:spPr>
            <a:xfrm>
              <a:off x="2470125" y="3964125"/>
              <a:ext cx="710325" cy="543125"/>
            </a:xfrm>
            <a:custGeom>
              <a:rect b="b" l="l" r="r" t="t"/>
              <a:pathLst>
                <a:path extrusionOk="0" h="21725" w="28413">
                  <a:moveTo>
                    <a:pt x="4486" y="0"/>
                  </a:moveTo>
                  <a:cubicBezTo>
                    <a:pt x="3442" y="0"/>
                    <a:pt x="2398" y="392"/>
                    <a:pt x="1599" y="1174"/>
                  </a:cubicBezTo>
                  <a:cubicBezTo>
                    <a:pt x="1" y="2773"/>
                    <a:pt x="1" y="5350"/>
                    <a:pt x="1599" y="6948"/>
                  </a:cubicBezTo>
                  <a:cubicBezTo>
                    <a:pt x="7536" y="12885"/>
                    <a:pt x="14386" y="17745"/>
                    <a:pt x="22019" y="21334"/>
                  </a:cubicBezTo>
                  <a:cubicBezTo>
                    <a:pt x="22574" y="21595"/>
                    <a:pt x="23161" y="21725"/>
                    <a:pt x="23748" y="21725"/>
                  </a:cubicBezTo>
                  <a:cubicBezTo>
                    <a:pt x="25281" y="21725"/>
                    <a:pt x="26749" y="20844"/>
                    <a:pt x="27434" y="19376"/>
                  </a:cubicBezTo>
                  <a:cubicBezTo>
                    <a:pt x="28412" y="17354"/>
                    <a:pt x="27532" y="14907"/>
                    <a:pt x="25477" y="13961"/>
                  </a:cubicBezTo>
                  <a:cubicBezTo>
                    <a:pt x="18724" y="10765"/>
                    <a:pt x="12624" y="6459"/>
                    <a:pt x="7373" y="1174"/>
                  </a:cubicBezTo>
                  <a:cubicBezTo>
                    <a:pt x="6573" y="392"/>
                    <a:pt x="5530" y="0"/>
                    <a:pt x="44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6" name="Google Shape;346;p38"/>
          <p:cNvSpPr txBox="1"/>
          <p:nvPr>
            <p:ph idx="4294967295" type="subTitle"/>
          </p:nvPr>
        </p:nvSpPr>
        <p:spPr>
          <a:xfrm>
            <a:off x="4027174" y="3806550"/>
            <a:ext cx="5106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1600"/>
              </a:spcAft>
              <a:buClr>
                <a:srgbClr val="FFFFFF"/>
              </a:buClr>
              <a:buSzPts val="1100"/>
              <a:buFont typeface="Arial"/>
              <a:buNone/>
            </a:pPr>
            <a:r>
              <a:rPr b="0" i="0" lang="en" sz="1100" u="none" cap="none" strike="noStrike">
                <a:solidFill>
                  <a:srgbClr val="000000"/>
                </a:solidFill>
                <a:latin typeface="Cambria"/>
                <a:ea typeface="Cambria"/>
                <a:cs typeface="Cambria"/>
                <a:sym typeface="Cambria"/>
              </a:rPr>
              <a:t>$80</a:t>
            </a:r>
            <a:endParaRPr b="0" i="0" sz="1100" u="none" cap="none" strike="noStrike">
              <a:solidFill>
                <a:srgbClr val="000000"/>
              </a:solidFill>
              <a:latin typeface="Cambria"/>
              <a:ea typeface="Cambria"/>
              <a:cs typeface="Cambria"/>
              <a:sym typeface="Cambria"/>
            </a:endParaRPr>
          </a:p>
        </p:txBody>
      </p:sp>
      <p:cxnSp>
        <p:nvCxnSpPr>
          <p:cNvPr id="347" name="Google Shape;347;p38"/>
          <p:cNvCxnSpPr/>
          <p:nvPr/>
        </p:nvCxnSpPr>
        <p:spPr>
          <a:xfrm>
            <a:off x="3038546" y="1763587"/>
            <a:ext cx="2054400" cy="0"/>
          </a:xfrm>
          <a:prstGeom prst="straightConnector1">
            <a:avLst/>
          </a:prstGeom>
          <a:noFill/>
          <a:ln cap="flat" cmpd="sng" w="9525">
            <a:solidFill>
              <a:schemeClr val="dk1"/>
            </a:solidFill>
            <a:prstDash val="solid"/>
            <a:miter lim="800000"/>
            <a:headEnd len="sm" w="sm" type="none"/>
            <a:tailEnd len="sm" w="sm" type="none"/>
          </a:ln>
        </p:spPr>
      </p:cxnSp>
      <p:cxnSp>
        <p:nvCxnSpPr>
          <p:cNvPr id="348" name="Google Shape;348;p38"/>
          <p:cNvCxnSpPr/>
          <p:nvPr/>
        </p:nvCxnSpPr>
        <p:spPr>
          <a:xfrm>
            <a:off x="616177" y="3774463"/>
            <a:ext cx="2054400" cy="0"/>
          </a:xfrm>
          <a:prstGeom prst="straightConnector1">
            <a:avLst/>
          </a:prstGeom>
          <a:noFill/>
          <a:ln cap="flat" cmpd="sng" w="9525">
            <a:solidFill>
              <a:srgbClr val="1F1300"/>
            </a:solidFill>
            <a:prstDash val="solid"/>
            <a:round/>
            <a:headEnd len="sm" w="sm" type="none"/>
            <a:tailEnd len="sm" w="sm" type="none"/>
          </a:ln>
        </p:spPr>
      </p:cxnSp>
      <p:sp>
        <p:nvSpPr>
          <p:cNvPr id="349" name="Google Shape;349;p38"/>
          <p:cNvSpPr txBox="1"/>
          <p:nvPr>
            <p:ph type="ctrTitle"/>
          </p:nvPr>
        </p:nvSpPr>
        <p:spPr>
          <a:xfrm>
            <a:off x="520075" y="3847949"/>
            <a:ext cx="2107500" cy="269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Most Used Social Media</a:t>
            </a:r>
            <a:endParaRPr b="1" sz="1200">
              <a:solidFill>
                <a:srgbClr val="99242C"/>
              </a:solidFill>
              <a:latin typeface="Times"/>
              <a:ea typeface="Times"/>
              <a:cs typeface="Times"/>
              <a:sym typeface="Times"/>
            </a:endParaRPr>
          </a:p>
        </p:txBody>
      </p:sp>
      <p:grpSp>
        <p:nvGrpSpPr>
          <p:cNvPr id="350" name="Google Shape;350;p38"/>
          <p:cNvGrpSpPr/>
          <p:nvPr/>
        </p:nvGrpSpPr>
        <p:grpSpPr>
          <a:xfrm>
            <a:off x="616165" y="4285928"/>
            <a:ext cx="327818" cy="327818"/>
            <a:chOff x="1190625" y="238125"/>
            <a:chExt cx="5228350" cy="5228350"/>
          </a:xfrm>
        </p:grpSpPr>
        <p:sp>
          <p:nvSpPr>
            <p:cNvPr id="351" name="Google Shape;351;p38"/>
            <p:cNvSpPr/>
            <p:nvPr/>
          </p:nvSpPr>
          <p:spPr>
            <a:xfrm>
              <a:off x="1190625" y="238125"/>
              <a:ext cx="5228350" cy="5228350"/>
            </a:xfrm>
            <a:custGeom>
              <a:rect b="b" l="l" r="r" t="t"/>
              <a:pathLst>
                <a:path extrusionOk="0" h="209134" w="209134">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38"/>
            <p:cNvSpPr/>
            <p:nvPr/>
          </p:nvSpPr>
          <p:spPr>
            <a:xfrm>
              <a:off x="1599300" y="646800"/>
              <a:ext cx="4411600" cy="4411600"/>
            </a:xfrm>
            <a:custGeom>
              <a:rect b="b" l="l" r="r" t="t"/>
              <a:pathLst>
                <a:path extrusionOk="0" h="176464" w="176464">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38"/>
            <p:cNvSpPr/>
            <p:nvPr/>
          </p:nvSpPr>
          <p:spPr>
            <a:xfrm>
              <a:off x="2681350" y="1728850"/>
              <a:ext cx="2246875" cy="2246875"/>
            </a:xfrm>
            <a:custGeom>
              <a:rect b="b" l="l" r="r" t="t"/>
              <a:pathLst>
                <a:path extrusionOk="0" h="89875" w="89875">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38"/>
            <p:cNvSpPr/>
            <p:nvPr/>
          </p:nvSpPr>
          <p:spPr>
            <a:xfrm>
              <a:off x="3090050" y="2137550"/>
              <a:ext cx="1429500" cy="1429500"/>
            </a:xfrm>
            <a:custGeom>
              <a:rect b="b" l="l" r="r" t="t"/>
              <a:pathLst>
                <a:path extrusionOk="0" h="57180" w="5718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38"/>
            <p:cNvSpPr/>
            <p:nvPr/>
          </p:nvSpPr>
          <p:spPr>
            <a:xfrm>
              <a:off x="4683125" y="1157200"/>
              <a:ext cx="816775" cy="816775"/>
            </a:xfrm>
            <a:custGeom>
              <a:rect b="b" l="l" r="r" t="t"/>
              <a:pathLst>
                <a:path extrusionOk="0" h="32671" w="32671">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38"/>
            <p:cNvSpPr/>
            <p:nvPr/>
          </p:nvSpPr>
          <p:spPr>
            <a:xfrm>
              <a:off x="3090050" y="238125"/>
              <a:ext cx="204050" cy="204050"/>
            </a:xfrm>
            <a:custGeom>
              <a:rect b="b" l="l" r="r" t="t"/>
              <a:pathLst>
                <a:path extrusionOk="0" h="8162" w="8162">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38"/>
            <p:cNvSpPr/>
            <p:nvPr/>
          </p:nvSpPr>
          <p:spPr>
            <a:xfrm>
              <a:off x="4315475" y="4853725"/>
              <a:ext cx="204075" cy="204675"/>
            </a:xfrm>
            <a:custGeom>
              <a:rect b="b" l="l" r="r" t="t"/>
              <a:pathLst>
                <a:path extrusionOk="0" h="8187" w="8163">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8" name="Google Shape;358;p38"/>
          <p:cNvGrpSpPr/>
          <p:nvPr/>
        </p:nvGrpSpPr>
        <p:grpSpPr>
          <a:xfrm>
            <a:off x="1124486" y="4285935"/>
            <a:ext cx="328340" cy="328340"/>
            <a:chOff x="1190625" y="238125"/>
            <a:chExt cx="5228350" cy="5228350"/>
          </a:xfrm>
        </p:grpSpPr>
        <p:sp>
          <p:nvSpPr>
            <p:cNvPr id="359" name="Google Shape;359;p38"/>
            <p:cNvSpPr/>
            <p:nvPr/>
          </p:nvSpPr>
          <p:spPr>
            <a:xfrm>
              <a:off x="1190625" y="238125"/>
              <a:ext cx="4461225" cy="5228350"/>
            </a:xfrm>
            <a:custGeom>
              <a:rect b="b" l="l" r="r" t="t"/>
              <a:pathLst>
                <a:path extrusionOk="0" h="209134" w="178449">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38"/>
            <p:cNvSpPr/>
            <p:nvPr/>
          </p:nvSpPr>
          <p:spPr>
            <a:xfrm>
              <a:off x="2416050" y="238125"/>
              <a:ext cx="4002925" cy="5228350"/>
            </a:xfrm>
            <a:custGeom>
              <a:rect b="b" l="l" r="r" t="t"/>
              <a:pathLst>
                <a:path extrusionOk="0" h="209134" w="160117">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38"/>
            <p:cNvSpPr/>
            <p:nvPr/>
          </p:nvSpPr>
          <p:spPr>
            <a:xfrm>
              <a:off x="5398150" y="5262400"/>
              <a:ext cx="204075" cy="204075"/>
            </a:xfrm>
            <a:custGeom>
              <a:rect b="b" l="l" r="r" t="t"/>
              <a:pathLst>
                <a:path extrusionOk="0" h="8163" w="8163">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38"/>
            <p:cNvSpPr/>
            <p:nvPr/>
          </p:nvSpPr>
          <p:spPr>
            <a:xfrm>
              <a:off x="2007375" y="238125"/>
              <a:ext cx="204675" cy="204050"/>
            </a:xfrm>
            <a:custGeom>
              <a:rect b="b" l="l" r="r" t="t"/>
              <a:pathLst>
                <a:path extrusionOk="0" h="8162" w="8187">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63" name="Google Shape;363;p38"/>
          <p:cNvPicPr preferRelativeResize="0"/>
          <p:nvPr/>
        </p:nvPicPr>
        <p:blipFill rotWithShape="1">
          <a:blip r:embed="rId3">
            <a:alphaModFix/>
          </a:blip>
          <a:srcRect b="0" l="0" r="0" t="0"/>
          <a:stretch/>
        </p:blipFill>
        <p:spPr>
          <a:xfrm>
            <a:off x="1633325" y="4291350"/>
            <a:ext cx="338350" cy="338350"/>
          </a:xfrm>
          <a:prstGeom prst="rect">
            <a:avLst/>
          </a:prstGeom>
          <a:noFill/>
          <a:ln>
            <a:noFill/>
          </a:ln>
        </p:spPr>
      </p:pic>
      <p:sp>
        <p:nvSpPr>
          <p:cNvPr id="364" name="Google Shape;364;p38"/>
          <p:cNvSpPr txBox="1"/>
          <p:nvPr/>
        </p:nvSpPr>
        <p:spPr>
          <a:xfrm>
            <a:off x="2977725" y="1787073"/>
            <a:ext cx="22740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lang="en" sz="1200">
                <a:solidFill>
                  <a:srgbClr val="99242C"/>
                </a:solidFill>
                <a:latin typeface="Times"/>
                <a:ea typeface="Times"/>
                <a:cs typeface="Times"/>
                <a:sym typeface="Times"/>
              </a:rPr>
              <a:t>What They Look For</a:t>
            </a:r>
            <a:endParaRPr b="1" sz="1100">
              <a:solidFill>
                <a:srgbClr val="99242C"/>
              </a:solidFill>
              <a:latin typeface="Times"/>
              <a:ea typeface="Times"/>
              <a:cs typeface="Times"/>
              <a:sym typeface="Times"/>
            </a:endParaRPr>
          </a:p>
        </p:txBody>
      </p:sp>
      <p:sp>
        <p:nvSpPr>
          <p:cNvPr id="365" name="Google Shape;365;p38"/>
          <p:cNvSpPr/>
          <p:nvPr/>
        </p:nvSpPr>
        <p:spPr>
          <a:xfrm>
            <a:off x="4552199" y="2202699"/>
            <a:ext cx="230064" cy="231259"/>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38"/>
          <p:cNvSpPr txBox="1"/>
          <p:nvPr/>
        </p:nvSpPr>
        <p:spPr>
          <a:xfrm>
            <a:off x="4042741" y="2413462"/>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Ethical Sourcing</a:t>
            </a:r>
            <a:endParaRPr i="0" sz="1200" u="none" cap="none" strike="noStrike">
              <a:solidFill>
                <a:srgbClr val="000000"/>
              </a:solidFill>
              <a:latin typeface="Times"/>
              <a:ea typeface="Times"/>
              <a:cs typeface="Times"/>
              <a:sym typeface="Times"/>
            </a:endParaRPr>
          </a:p>
        </p:txBody>
      </p:sp>
      <p:cxnSp>
        <p:nvCxnSpPr>
          <p:cNvPr id="367" name="Google Shape;367;p38"/>
          <p:cNvCxnSpPr/>
          <p:nvPr/>
        </p:nvCxnSpPr>
        <p:spPr>
          <a:xfrm>
            <a:off x="5326489" y="969325"/>
            <a:ext cx="0" cy="3747600"/>
          </a:xfrm>
          <a:prstGeom prst="straightConnector1">
            <a:avLst/>
          </a:prstGeom>
          <a:noFill/>
          <a:ln cap="flat" cmpd="sng" w="9525">
            <a:solidFill>
              <a:srgbClr val="1F1300"/>
            </a:solidFill>
            <a:prstDash val="solid"/>
            <a:round/>
            <a:headEnd len="sm" w="sm" type="none"/>
            <a:tailEnd len="sm" w="sm" type="none"/>
          </a:ln>
        </p:spPr>
      </p:cxnSp>
      <p:sp>
        <p:nvSpPr>
          <p:cNvPr id="368" name="Google Shape;368;p38"/>
          <p:cNvSpPr txBox="1"/>
          <p:nvPr/>
        </p:nvSpPr>
        <p:spPr>
          <a:xfrm>
            <a:off x="2935412" y="2994305"/>
            <a:ext cx="14109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Personalized Service</a:t>
            </a:r>
            <a:endParaRPr i="0" sz="1200" u="none" cap="none" strike="noStrike">
              <a:solidFill>
                <a:srgbClr val="000000"/>
              </a:solidFill>
              <a:latin typeface="Times"/>
              <a:ea typeface="Times"/>
              <a:cs typeface="Times"/>
              <a:sym typeface="Times"/>
            </a:endParaRPr>
          </a:p>
        </p:txBody>
      </p:sp>
      <p:sp>
        <p:nvSpPr>
          <p:cNvPr id="369" name="Google Shape;369;p38"/>
          <p:cNvSpPr txBox="1"/>
          <p:nvPr/>
        </p:nvSpPr>
        <p:spPr>
          <a:xfrm>
            <a:off x="2992850" y="3326353"/>
            <a:ext cx="19758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i="0" lang="en" sz="1200" u="none" cap="none" strike="noStrike">
                <a:solidFill>
                  <a:srgbClr val="99242C"/>
                </a:solidFill>
                <a:latin typeface="Times"/>
                <a:ea typeface="Times"/>
                <a:cs typeface="Times"/>
                <a:sym typeface="Times"/>
              </a:rPr>
              <a:t>P</a:t>
            </a:r>
            <a:r>
              <a:rPr b="1" lang="en" sz="1200">
                <a:solidFill>
                  <a:srgbClr val="99242C"/>
                </a:solidFill>
                <a:latin typeface="Times"/>
                <a:ea typeface="Times"/>
                <a:cs typeface="Times"/>
                <a:sym typeface="Times"/>
              </a:rPr>
              <a:t>urchase Behavior</a:t>
            </a:r>
            <a:endParaRPr b="1" sz="1100">
              <a:solidFill>
                <a:srgbClr val="99242C"/>
              </a:solidFill>
              <a:latin typeface="Times"/>
              <a:ea typeface="Times"/>
              <a:cs typeface="Times"/>
              <a:sym typeface="Times"/>
            </a:endParaRPr>
          </a:p>
        </p:txBody>
      </p:sp>
      <p:grpSp>
        <p:nvGrpSpPr>
          <p:cNvPr id="370" name="Google Shape;370;p38"/>
          <p:cNvGrpSpPr/>
          <p:nvPr/>
        </p:nvGrpSpPr>
        <p:grpSpPr>
          <a:xfrm>
            <a:off x="3437148" y="2796835"/>
            <a:ext cx="251328" cy="250698"/>
            <a:chOff x="-57578225" y="1904075"/>
            <a:chExt cx="319025" cy="318225"/>
          </a:xfrm>
        </p:grpSpPr>
        <p:sp>
          <p:nvSpPr>
            <p:cNvPr id="371" name="Google Shape;371;p38"/>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72" name="Google Shape;372;p38"/>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73" name="Google Shape;373;p38"/>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374" name="Google Shape;374;p38"/>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grpSp>
      <p:sp>
        <p:nvSpPr>
          <p:cNvPr id="375" name="Google Shape;375;p38"/>
          <p:cNvSpPr txBox="1"/>
          <p:nvPr/>
        </p:nvSpPr>
        <p:spPr>
          <a:xfrm>
            <a:off x="3996445" y="2979393"/>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Exclusivity</a:t>
            </a:r>
            <a:endParaRPr i="0" sz="1200" u="none" cap="none" strike="noStrike">
              <a:solidFill>
                <a:srgbClr val="000000"/>
              </a:solidFill>
              <a:latin typeface="Times"/>
              <a:ea typeface="Times"/>
              <a:cs typeface="Times"/>
              <a:sym typeface="Times"/>
            </a:endParaRPr>
          </a:p>
        </p:txBody>
      </p:sp>
      <p:sp>
        <p:nvSpPr>
          <p:cNvPr id="376" name="Google Shape;376;p38"/>
          <p:cNvSpPr/>
          <p:nvPr/>
        </p:nvSpPr>
        <p:spPr>
          <a:xfrm>
            <a:off x="4526676" y="2801483"/>
            <a:ext cx="232775" cy="230273"/>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377" name="Google Shape;377;p38"/>
          <p:cNvCxnSpPr/>
          <p:nvPr/>
        </p:nvCxnSpPr>
        <p:spPr>
          <a:xfrm>
            <a:off x="3035851" y="3326361"/>
            <a:ext cx="2054400" cy="0"/>
          </a:xfrm>
          <a:prstGeom prst="straightConnector1">
            <a:avLst/>
          </a:prstGeom>
          <a:noFill/>
          <a:ln cap="flat" cmpd="sng" w="9525">
            <a:solidFill>
              <a:schemeClr val="dk1"/>
            </a:solidFill>
            <a:prstDash val="solid"/>
            <a:miter lim="800000"/>
            <a:headEnd len="sm" w="sm" type="none"/>
            <a:tailEnd len="sm" w="sm" type="none"/>
          </a:ln>
        </p:spPr>
      </p:cxnSp>
      <p:sp>
        <p:nvSpPr>
          <p:cNvPr id="378" name="Google Shape;378;p38"/>
          <p:cNvSpPr/>
          <p:nvPr/>
        </p:nvSpPr>
        <p:spPr>
          <a:xfrm>
            <a:off x="3468147" y="4047022"/>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38"/>
          <p:cNvSpPr/>
          <p:nvPr/>
        </p:nvSpPr>
        <p:spPr>
          <a:xfrm>
            <a:off x="3085848" y="4129212"/>
            <a:ext cx="9609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38"/>
          <p:cNvSpPr txBox="1"/>
          <p:nvPr/>
        </p:nvSpPr>
        <p:spPr>
          <a:xfrm>
            <a:off x="3694222" y="4181738"/>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$40</a:t>
            </a:r>
            <a:endParaRPr sz="1100"/>
          </a:p>
        </p:txBody>
      </p:sp>
      <p:grpSp>
        <p:nvGrpSpPr>
          <p:cNvPr id="381" name="Google Shape;381;p38"/>
          <p:cNvGrpSpPr/>
          <p:nvPr/>
        </p:nvGrpSpPr>
        <p:grpSpPr>
          <a:xfrm>
            <a:off x="3179428" y="4091585"/>
            <a:ext cx="141008" cy="256712"/>
            <a:chOff x="2375000" y="238125"/>
            <a:chExt cx="2871850" cy="5228350"/>
          </a:xfrm>
        </p:grpSpPr>
        <p:sp>
          <p:nvSpPr>
            <p:cNvPr id="382" name="Google Shape;382;p38"/>
            <p:cNvSpPr/>
            <p:nvPr/>
          </p:nvSpPr>
          <p:spPr>
            <a:xfrm>
              <a:off x="2375000" y="238125"/>
              <a:ext cx="2871850" cy="5228350"/>
            </a:xfrm>
            <a:custGeom>
              <a:rect b="b" l="l" r="r" t="t"/>
              <a:pathLst>
                <a:path extrusionOk="0" h="209134" w="114874">
                  <a:moveTo>
                    <a:pt x="76949" y="73518"/>
                  </a:moveTo>
                  <a:cubicBezTo>
                    <a:pt x="77132" y="73518"/>
                    <a:pt x="77315" y="73521"/>
                    <a:pt x="77497" y="73526"/>
                  </a:cubicBezTo>
                  <a:cubicBezTo>
                    <a:pt x="84678" y="73747"/>
                    <a:pt x="94800" y="77178"/>
                    <a:pt x="106172" y="83281"/>
                  </a:cubicBezTo>
                  <a:cubicBezTo>
                    <a:pt x="105343" y="108814"/>
                    <a:pt x="84228" y="130707"/>
                    <a:pt x="57193" y="130707"/>
                  </a:cubicBezTo>
                  <a:cubicBezTo>
                    <a:pt x="57058" y="130707"/>
                    <a:pt x="56923" y="130706"/>
                    <a:pt x="56787" y="130705"/>
                  </a:cubicBezTo>
                  <a:cubicBezTo>
                    <a:pt x="28921" y="130485"/>
                    <a:pt x="7083" y="106858"/>
                    <a:pt x="8235" y="79654"/>
                  </a:cubicBezTo>
                  <a:lnTo>
                    <a:pt x="8235" y="79654"/>
                  </a:lnTo>
                  <a:cubicBezTo>
                    <a:pt x="15294" y="85413"/>
                    <a:pt x="21887" y="88820"/>
                    <a:pt x="27940" y="89825"/>
                  </a:cubicBezTo>
                  <a:cubicBezTo>
                    <a:pt x="29133" y="90017"/>
                    <a:pt x="30319" y="90106"/>
                    <a:pt x="31498" y="90106"/>
                  </a:cubicBezTo>
                  <a:cubicBezTo>
                    <a:pt x="39796" y="90106"/>
                    <a:pt x="47757" y="85685"/>
                    <a:pt x="55268" y="81565"/>
                  </a:cubicBezTo>
                  <a:cubicBezTo>
                    <a:pt x="62458" y="77600"/>
                    <a:pt x="69904" y="73518"/>
                    <a:pt x="76949" y="73518"/>
                  </a:cubicBezTo>
                  <a:close/>
                  <a:moveTo>
                    <a:pt x="61272" y="138744"/>
                  </a:moveTo>
                  <a:lnTo>
                    <a:pt x="61272" y="188718"/>
                  </a:lnTo>
                  <a:cubicBezTo>
                    <a:pt x="61272" y="190262"/>
                    <a:pt x="62155" y="191683"/>
                    <a:pt x="63527" y="192369"/>
                  </a:cubicBezTo>
                  <a:lnTo>
                    <a:pt x="80732" y="200972"/>
                  </a:lnTo>
                  <a:lnTo>
                    <a:pt x="33651" y="200972"/>
                  </a:lnTo>
                  <a:lnTo>
                    <a:pt x="50856" y="192369"/>
                  </a:lnTo>
                  <a:cubicBezTo>
                    <a:pt x="52229" y="191683"/>
                    <a:pt x="53111" y="190262"/>
                    <a:pt x="53111" y="188718"/>
                  </a:cubicBezTo>
                  <a:lnTo>
                    <a:pt x="53111" y="138744"/>
                  </a:lnTo>
                  <a:cubicBezTo>
                    <a:pt x="54459" y="138818"/>
                    <a:pt x="55831" y="138891"/>
                    <a:pt x="57204" y="138891"/>
                  </a:cubicBezTo>
                  <a:cubicBezTo>
                    <a:pt x="58552" y="138891"/>
                    <a:pt x="59924" y="138818"/>
                    <a:pt x="61272" y="138744"/>
                  </a:cubicBezTo>
                  <a:close/>
                  <a:moveTo>
                    <a:pt x="20441" y="0"/>
                  </a:moveTo>
                  <a:cubicBezTo>
                    <a:pt x="18529" y="0"/>
                    <a:pt x="16862" y="1323"/>
                    <a:pt x="16446" y="3186"/>
                  </a:cubicBezTo>
                  <a:cubicBezTo>
                    <a:pt x="148" y="74629"/>
                    <a:pt x="0" y="72423"/>
                    <a:pt x="0" y="81688"/>
                  </a:cubicBezTo>
                  <a:cubicBezTo>
                    <a:pt x="0" y="108868"/>
                    <a:pt x="19044" y="131906"/>
                    <a:pt x="44950" y="137568"/>
                  </a:cubicBezTo>
                  <a:lnTo>
                    <a:pt x="44950" y="186193"/>
                  </a:lnTo>
                  <a:lnTo>
                    <a:pt x="14510" y="201413"/>
                  </a:lnTo>
                  <a:cubicBezTo>
                    <a:pt x="12819" y="202246"/>
                    <a:pt x="11936" y="204158"/>
                    <a:pt x="12377" y="205996"/>
                  </a:cubicBezTo>
                  <a:cubicBezTo>
                    <a:pt x="12819" y="207834"/>
                    <a:pt x="14461" y="209133"/>
                    <a:pt x="16348" y="209133"/>
                  </a:cubicBezTo>
                  <a:lnTo>
                    <a:pt x="98036" y="209133"/>
                  </a:lnTo>
                  <a:cubicBezTo>
                    <a:pt x="99947" y="209133"/>
                    <a:pt x="101589" y="207834"/>
                    <a:pt x="102030" y="205996"/>
                  </a:cubicBezTo>
                  <a:cubicBezTo>
                    <a:pt x="102447" y="204158"/>
                    <a:pt x="101565" y="202246"/>
                    <a:pt x="99874" y="201413"/>
                  </a:cubicBezTo>
                  <a:lnTo>
                    <a:pt x="69458" y="186193"/>
                  </a:lnTo>
                  <a:lnTo>
                    <a:pt x="69458" y="137568"/>
                  </a:lnTo>
                  <a:cubicBezTo>
                    <a:pt x="96050" y="131735"/>
                    <a:pt x="114873" y="107814"/>
                    <a:pt x="114383" y="80805"/>
                  </a:cubicBezTo>
                  <a:cubicBezTo>
                    <a:pt x="114211" y="70316"/>
                    <a:pt x="112569" y="68968"/>
                    <a:pt x="97938" y="3186"/>
                  </a:cubicBezTo>
                  <a:cubicBezTo>
                    <a:pt x="97521" y="1323"/>
                    <a:pt x="95854" y="0"/>
                    <a:pt x="93967" y="0"/>
                  </a:cubicBezTo>
                  <a:lnTo>
                    <a:pt x="73943" y="0"/>
                  </a:lnTo>
                  <a:cubicBezTo>
                    <a:pt x="71689" y="0"/>
                    <a:pt x="69850" y="1838"/>
                    <a:pt x="69850" y="4093"/>
                  </a:cubicBezTo>
                  <a:cubicBezTo>
                    <a:pt x="69850" y="6348"/>
                    <a:pt x="71689" y="8161"/>
                    <a:pt x="73943" y="8161"/>
                  </a:cubicBezTo>
                  <a:lnTo>
                    <a:pt x="90707" y="8161"/>
                  </a:lnTo>
                  <a:cubicBezTo>
                    <a:pt x="90707" y="8161"/>
                    <a:pt x="105413" y="72767"/>
                    <a:pt x="105584" y="73771"/>
                  </a:cubicBezTo>
                  <a:cubicBezTo>
                    <a:pt x="96982" y="69556"/>
                    <a:pt x="86688" y="65610"/>
                    <a:pt x="77742" y="65365"/>
                  </a:cubicBezTo>
                  <a:cubicBezTo>
                    <a:pt x="77463" y="65356"/>
                    <a:pt x="77185" y="65352"/>
                    <a:pt x="76907" y="65352"/>
                  </a:cubicBezTo>
                  <a:cubicBezTo>
                    <a:pt x="67796" y="65352"/>
                    <a:pt x="59433" y="69961"/>
                    <a:pt x="51346" y="74409"/>
                  </a:cubicBezTo>
                  <a:cubicBezTo>
                    <a:pt x="44318" y="78260"/>
                    <a:pt x="37656" y="81919"/>
                    <a:pt x="31550" y="81919"/>
                  </a:cubicBezTo>
                  <a:cubicBezTo>
                    <a:pt x="30779" y="81919"/>
                    <a:pt x="30017" y="81860"/>
                    <a:pt x="29264" y="81737"/>
                  </a:cubicBezTo>
                  <a:cubicBezTo>
                    <a:pt x="23700" y="80854"/>
                    <a:pt x="16936" y="76786"/>
                    <a:pt x="9583" y="69973"/>
                  </a:cubicBezTo>
                  <a:lnTo>
                    <a:pt x="23700" y="8161"/>
                  </a:lnTo>
                  <a:lnTo>
                    <a:pt x="41273" y="8161"/>
                  </a:lnTo>
                  <a:cubicBezTo>
                    <a:pt x="43528" y="8161"/>
                    <a:pt x="45342" y="6348"/>
                    <a:pt x="45342" y="4093"/>
                  </a:cubicBezTo>
                  <a:cubicBezTo>
                    <a:pt x="45342" y="1838"/>
                    <a:pt x="43528" y="0"/>
                    <a:pt x="412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38"/>
            <p:cNvSpPr/>
            <p:nvPr/>
          </p:nvSpPr>
          <p:spPr>
            <a:xfrm>
              <a:off x="3713175" y="238125"/>
              <a:ext cx="204075" cy="204050"/>
            </a:xfrm>
            <a:custGeom>
              <a:rect b="b" l="l" r="r" t="t"/>
              <a:pathLst>
                <a:path extrusionOk="0" h="8162" w="8163">
                  <a:moveTo>
                    <a:pt x="4069" y="0"/>
                  </a:moveTo>
                  <a:cubicBezTo>
                    <a:pt x="1814" y="0"/>
                    <a:pt x="1" y="1838"/>
                    <a:pt x="1" y="4093"/>
                  </a:cubicBezTo>
                  <a:cubicBezTo>
                    <a:pt x="1" y="6348"/>
                    <a:pt x="1814" y="8161"/>
                    <a:pt x="4069" y="8161"/>
                  </a:cubicBezTo>
                  <a:cubicBezTo>
                    <a:pt x="6324" y="8161"/>
                    <a:pt x="8162" y="6348"/>
                    <a:pt x="8162" y="4093"/>
                  </a:cubicBezTo>
                  <a:cubicBezTo>
                    <a:pt x="8162" y="1838"/>
                    <a:pt x="6324" y="0"/>
                    <a:pt x="40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4" name="Google Shape;384;p38"/>
          <p:cNvSpPr/>
          <p:nvPr/>
        </p:nvSpPr>
        <p:spPr>
          <a:xfrm>
            <a:off x="3468147" y="444298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38"/>
          <p:cNvSpPr/>
          <p:nvPr/>
        </p:nvSpPr>
        <p:spPr>
          <a:xfrm>
            <a:off x="3079361" y="4523012"/>
            <a:ext cx="8040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38"/>
          <p:cNvSpPr txBox="1"/>
          <p:nvPr/>
        </p:nvSpPr>
        <p:spPr>
          <a:xfrm>
            <a:off x="3566368" y="4566950"/>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$20</a:t>
            </a:r>
            <a:endParaRPr sz="1100"/>
          </a:p>
        </p:txBody>
      </p:sp>
      <p:grpSp>
        <p:nvGrpSpPr>
          <p:cNvPr id="387" name="Google Shape;387;p38"/>
          <p:cNvGrpSpPr/>
          <p:nvPr/>
        </p:nvGrpSpPr>
        <p:grpSpPr>
          <a:xfrm>
            <a:off x="3151730" y="4499649"/>
            <a:ext cx="189707" cy="243215"/>
            <a:chOff x="1764725" y="238125"/>
            <a:chExt cx="4070975" cy="5219200"/>
          </a:xfrm>
        </p:grpSpPr>
        <p:sp>
          <p:nvSpPr>
            <p:cNvPr id="388" name="Google Shape;388;p38"/>
            <p:cNvSpPr/>
            <p:nvPr/>
          </p:nvSpPr>
          <p:spPr>
            <a:xfrm>
              <a:off x="1764725" y="238125"/>
              <a:ext cx="4070975" cy="5219200"/>
            </a:xfrm>
            <a:custGeom>
              <a:rect b="b" l="l" r="r" t="t"/>
              <a:pathLst>
                <a:path extrusionOk="0" h="208768" w="162839">
                  <a:moveTo>
                    <a:pt x="135177" y="54671"/>
                  </a:moveTo>
                  <a:cubicBezTo>
                    <a:pt x="135079" y="55128"/>
                    <a:pt x="135014" y="55552"/>
                    <a:pt x="134981" y="56008"/>
                  </a:cubicBezTo>
                  <a:lnTo>
                    <a:pt x="134557" y="59336"/>
                  </a:lnTo>
                  <a:cubicBezTo>
                    <a:pt x="134296" y="61586"/>
                    <a:pt x="135862" y="63609"/>
                    <a:pt x="138113" y="63902"/>
                  </a:cubicBezTo>
                  <a:cubicBezTo>
                    <a:pt x="138276" y="63902"/>
                    <a:pt x="138439" y="63935"/>
                    <a:pt x="138602" y="63935"/>
                  </a:cubicBezTo>
                  <a:cubicBezTo>
                    <a:pt x="140625" y="63935"/>
                    <a:pt x="142386" y="62402"/>
                    <a:pt x="142647" y="60347"/>
                  </a:cubicBezTo>
                  <a:lnTo>
                    <a:pt x="143071" y="56987"/>
                  </a:lnTo>
                  <a:cubicBezTo>
                    <a:pt x="143136" y="56335"/>
                    <a:pt x="143267" y="55682"/>
                    <a:pt x="143365" y="55030"/>
                  </a:cubicBezTo>
                  <a:cubicBezTo>
                    <a:pt x="149921" y="57052"/>
                    <a:pt x="154684" y="63152"/>
                    <a:pt x="154684" y="70361"/>
                  </a:cubicBezTo>
                  <a:cubicBezTo>
                    <a:pt x="154684" y="79234"/>
                    <a:pt x="147475" y="86443"/>
                    <a:pt x="138602" y="86443"/>
                  </a:cubicBezTo>
                  <a:cubicBezTo>
                    <a:pt x="129762" y="86443"/>
                    <a:pt x="122553" y="79234"/>
                    <a:pt x="122553" y="70361"/>
                  </a:cubicBezTo>
                  <a:cubicBezTo>
                    <a:pt x="122553" y="62695"/>
                    <a:pt x="127968" y="56237"/>
                    <a:pt x="135177" y="54671"/>
                  </a:cubicBezTo>
                  <a:close/>
                  <a:moveTo>
                    <a:pt x="81159" y="8155"/>
                  </a:moveTo>
                  <a:cubicBezTo>
                    <a:pt x="106048" y="8155"/>
                    <a:pt x="128229" y="23291"/>
                    <a:pt x="137363" y="46190"/>
                  </a:cubicBezTo>
                  <a:cubicBezTo>
                    <a:pt x="124576" y="46842"/>
                    <a:pt x="114398" y="57444"/>
                    <a:pt x="114398" y="70361"/>
                  </a:cubicBezTo>
                  <a:cubicBezTo>
                    <a:pt x="114398" y="83703"/>
                    <a:pt x="125261" y="94598"/>
                    <a:pt x="138602" y="94598"/>
                  </a:cubicBezTo>
                  <a:cubicBezTo>
                    <a:pt x="142419" y="94598"/>
                    <a:pt x="146040" y="93684"/>
                    <a:pt x="149269" y="92118"/>
                  </a:cubicBezTo>
                  <a:cubicBezTo>
                    <a:pt x="152237" y="93619"/>
                    <a:pt x="154162" y="96685"/>
                    <a:pt x="154162" y="100045"/>
                  </a:cubicBezTo>
                  <a:cubicBezTo>
                    <a:pt x="154162" y="104481"/>
                    <a:pt x="151422" y="108950"/>
                    <a:pt x="146203" y="108950"/>
                  </a:cubicBezTo>
                  <a:lnTo>
                    <a:pt x="17061" y="108950"/>
                  </a:lnTo>
                  <a:cubicBezTo>
                    <a:pt x="12168" y="108950"/>
                    <a:pt x="8155" y="104971"/>
                    <a:pt x="8155" y="100045"/>
                  </a:cubicBezTo>
                  <a:cubicBezTo>
                    <a:pt x="8155" y="95152"/>
                    <a:pt x="12168" y="91173"/>
                    <a:pt x="17061" y="91173"/>
                  </a:cubicBezTo>
                  <a:lnTo>
                    <a:pt x="99817" y="91173"/>
                  </a:lnTo>
                  <a:cubicBezTo>
                    <a:pt x="102068" y="91173"/>
                    <a:pt x="103895" y="89346"/>
                    <a:pt x="103895" y="87095"/>
                  </a:cubicBezTo>
                  <a:cubicBezTo>
                    <a:pt x="103895" y="84844"/>
                    <a:pt x="102068" y="83018"/>
                    <a:pt x="99817" y="83018"/>
                  </a:cubicBezTo>
                  <a:lnTo>
                    <a:pt x="21464" y="83018"/>
                  </a:lnTo>
                  <a:cubicBezTo>
                    <a:pt x="20942" y="78581"/>
                    <a:pt x="20649" y="72351"/>
                    <a:pt x="20649" y="68665"/>
                  </a:cubicBezTo>
                  <a:cubicBezTo>
                    <a:pt x="20649" y="35295"/>
                    <a:pt x="47788" y="8155"/>
                    <a:pt x="81159" y="8155"/>
                  </a:cubicBezTo>
                  <a:close/>
                  <a:moveTo>
                    <a:pt x="40123" y="117105"/>
                  </a:moveTo>
                  <a:lnTo>
                    <a:pt x="47560" y="200612"/>
                  </a:lnTo>
                  <a:lnTo>
                    <a:pt x="35947" y="200612"/>
                  </a:lnTo>
                  <a:cubicBezTo>
                    <a:pt x="30337" y="200612"/>
                    <a:pt x="25574" y="196600"/>
                    <a:pt x="24596" y="191087"/>
                  </a:cubicBezTo>
                  <a:lnTo>
                    <a:pt x="11417" y="117105"/>
                  </a:lnTo>
                  <a:close/>
                  <a:moveTo>
                    <a:pt x="114007" y="117105"/>
                  </a:moveTo>
                  <a:lnTo>
                    <a:pt x="106569" y="200612"/>
                  </a:lnTo>
                  <a:lnTo>
                    <a:pt x="85236" y="200612"/>
                  </a:lnTo>
                  <a:lnTo>
                    <a:pt x="85236" y="152335"/>
                  </a:lnTo>
                  <a:cubicBezTo>
                    <a:pt x="85236" y="150084"/>
                    <a:pt x="83409" y="148257"/>
                    <a:pt x="81159" y="148257"/>
                  </a:cubicBezTo>
                  <a:cubicBezTo>
                    <a:pt x="78908" y="148257"/>
                    <a:pt x="77081" y="150084"/>
                    <a:pt x="77081" y="152335"/>
                  </a:cubicBezTo>
                  <a:lnTo>
                    <a:pt x="77081" y="200612"/>
                  </a:lnTo>
                  <a:lnTo>
                    <a:pt x="55748" y="200612"/>
                  </a:lnTo>
                  <a:lnTo>
                    <a:pt x="48310" y="117105"/>
                  </a:lnTo>
                  <a:close/>
                  <a:moveTo>
                    <a:pt x="150900" y="117105"/>
                  </a:moveTo>
                  <a:lnTo>
                    <a:pt x="137721" y="191087"/>
                  </a:lnTo>
                  <a:cubicBezTo>
                    <a:pt x="136743" y="196600"/>
                    <a:pt x="131948" y="200612"/>
                    <a:pt x="126337" y="200612"/>
                  </a:cubicBezTo>
                  <a:lnTo>
                    <a:pt x="114757" y="200612"/>
                  </a:lnTo>
                  <a:lnTo>
                    <a:pt x="122194" y="117105"/>
                  </a:lnTo>
                  <a:close/>
                  <a:moveTo>
                    <a:pt x="81159" y="0"/>
                  </a:moveTo>
                  <a:cubicBezTo>
                    <a:pt x="43287" y="0"/>
                    <a:pt x="12494" y="30793"/>
                    <a:pt x="12494" y="68665"/>
                  </a:cubicBezTo>
                  <a:cubicBezTo>
                    <a:pt x="12494" y="71862"/>
                    <a:pt x="12722" y="78288"/>
                    <a:pt x="13309" y="83409"/>
                  </a:cubicBezTo>
                  <a:cubicBezTo>
                    <a:pt x="5709" y="85138"/>
                    <a:pt x="0" y="91955"/>
                    <a:pt x="0" y="100045"/>
                  </a:cubicBezTo>
                  <a:cubicBezTo>
                    <a:pt x="0" y="103927"/>
                    <a:pt x="1305" y="107482"/>
                    <a:pt x="3491" y="110353"/>
                  </a:cubicBezTo>
                  <a:cubicBezTo>
                    <a:pt x="3458" y="110353"/>
                    <a:pt x="3425" y="110386"/>
                    <a:pt x="3425" y="110418"/>
                  </a:cubicBezTo>
                  <a:cubicBezTo>
                    <a:pt x="2643" y="111332"/>
                    <a:pt x="2316" y="112571"/>
                    <a:pt x="2545" y="113745"/>
                  </a:cubicBezTo>
                  <a:lnTo>
                    <a:pt x="16539" y="192522"/>
                  </a:lnTo>
                  <a:cubicBezTo>
                    <a:pt x="18235" y="201917"/>
                    <a:pt x="26390" y="208767"/>
                    <a:pt x="35947" y="208767"/>
                  </a:cubicBezTo>
                  <a:lnTo>
                    <a:pt x="126337" y="208767"/>
                  </a:lnTo>
                  <a:cubicBezTo>
                    <a:pt x="135927" y="208767"/>
                    <a:pt x="144082" y="201917"/>
                    <a:pt x="145779" y="192522"/>
                  </a:cubicBezTo>
                  <a:lnTo>
                    <a:pt x="159772" y="113745"/>
                  </a:lnTo>
                  <a:cubicBezTo>
                    <a:pt x="159968" y="112636"/>
                    <a:pt x="159707" y="111495"/>
                    <a:pt x="159055" y="110581"/>
                  </a:cubicBezTo>
                  <a:cubicBezTo>
                    <a:pt x="161110" y="107743"/>
                    <a:pt x="162284" y="104090"/>
                    <a:pt x="162284" y="100045"/>
                  </a:cubicBezTo>
                  <a:cubicBezTo>
                    <a:pt x="162284" y="94924"/>
                    <a:pt x="160001" y="90161"/>
                    <a:pt x="156217" y="86997"/>
                  </a:cubicBezTo>
                  <a:cubicBezTo>
                    <a:pt x="160294" y="82659"/>
                    <a:pt x="162839" y="76787"/>
                    <a:pt x="162839" y="70361"/>
                  </a:cubicBezTo>
                  <a:cubicBezTo>
                    <a:pt x="162839" y="59760"/>
                    <a:pt x="155956" y="50724"/>
                    <a:pt x="146464" y="47462"/>
                  </a:cubicBezTo>
                  <a:cubicBezTo>
                    <a:pt x="146431" y="47266"/>
                    <a:pt x="146366" y="47103"/>
                    <a:pt x="146300" y="46907"/>
                  </a:cubicBezTo>
                  <a:cubicBezTo>
                    <a:pt x="146300" y="46842"/>
                    <a:pt x="146268" y="46777"/>
                    <a:pt x="146235" y="46712"/>
                  </a:cubicBezTo>
                  <a:cubicBezTo>
                    <a:pt x="148780" y="41819"/>
                    <a:pt x="152629" y="37643"/>
                    <a:pt x="157489" y="34675"/>
                  </a:cubicBezTo>
                  <a:cubicBezTo>
                    <a:pt x="159414" y="33501"/>
                    <a:pt x="160033" y="31021"/>
                    <a:pt x="158859" y="29097"/>
                  </a:cubicBezTo>
                  <a:cubicBezTo>
                    <a:pt x="158088" y="27833"/>
                    <a:pt x="156740" y="27132"/>
                    <a:pt x="155361" y="27132"/>
                  </a:cubicBezTo>
                  <a:cubicBezTo>
                    <a:pt x="154639" y="27132"/>
                    <a:pt x="153909" y="27324"/>
                    <a:pt x="153249" y="27727"/>
                  </a:cubicBezTo>
                  <a:cubicBezTo>
                    <a:pt x="148975" y="30336"/>
                    <a:pt x="145322" y="33664"/>
                    <a:pt x="142386" y="37545"/>
                  </a:cubicBezTo>
                  <a:cubicBezTo>
                    <a:pt x="130839" y="14744"/>
                    <a:pt x="107320" y="0"/>
                    <a:pt x="811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38"/>
            <p:cNvSpPr/>
            <p:nvPr/>
          </p:nvSpPr>
          <p:spPr>
            <a:xfrm>
              <a:off x="3683575" y="3481775"/>
              <a:ext cx="218600" cy="203475"/>
            </a:xfrm>
            <a:custGeom>
              <a:rect b="b" l="l" r="r" t="t"/>
              <a:pathLst>
                <a:path extrusionOk="0" h="8139" w="8744">
                  <a:moveTo>
                    <a:pt x="4401" y="1"/>
                  </a:moveTo>
                  <a:cubicBezTo>
                    <a:pt x="3453" y="1"/>
                    <a:pt x="2511" y="323"/>
                    <a:pt x="1762" y="962"/>
                  </a:cubicBezTo>
                  <a:cubicBezTo>
                    <a:pt x="490" y="2038"/>
                    <a:pt x="1" y="3865"/>
                    <a:pt x="555" y="5431"/>
                  </a:cubicBezTo>
                  <a:cubicBezTo>
                    <a:pt x="1143" y="7062"/>
                    <a:pt x="2708" y="8138"/>
                    <a:pt x="4405" y="8138"/>
                  </a:cubicBezTo>
                  <a:cubicBezTo>
                    <a:pt x="6329" y="8138"/>
                    <a:pt x="8025" y="6768"/>
                    <a:pt x="8417" y="4876"/>
                  </a:cubicBezTo>
                  <a:cubicBezTo>
                    <a:pt x="8743" y="3245"/>
                    <a:pt x="7993" y="1484"/>
                    <a:pt x="6558" y="603"/>
                  </a:cubicBezTo>
                  <a:cubicBezTo>
                    <a:pt x="5896" y="201"/>
                    <a:pt x="5147" y="1"/>
                    <a:pt x="44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38"/>
            <p:cNvSpPr/>
            <p:nvPr/>
          </p:nvSpPr>
          <p:spPr>
            <a:xfrm>
              <a:off x="3268500" y="693975"/>
              <a:ext cx="709500" cy="648350"/>
            </a:xfrm>
            <a:custGeom>
              <a:rect b="b" l="l" r="r" t="t"/>
              <a:pathLst>
                <a:path extrusionOk="0" h="25934" w="28380">
                  <a:moveTo>
                    <a:pt x="19148" y="8155"/>
                  </a:moveTo>
                  <a:lnTo>
                    <a:pt x="14190" y="16767"/>
                  </a:lnTo>
                  <a:lnTo>
                    <a:pt x="9232" y="8155"/>
                  </a:lnTo>
                  <a:close/>
                  <a:moveTo>
                    <a:pt x="7470" y="1"/>
                  </a:moveTo>
                  <a:cubicBezTo>
                    <a:pt x="4893" y="1"/>
                    <a:pt x="2577" y="1338"/>
                    <a:pt x="1273" y="3556"/>
                  </a:cubicBezTo>
                  <a:cubicBezTo>
                    <a:pt x="0" y="5807"/>
                    <a:pt x="0" y="8482"/>
                    <a:pt x="1273" y="10700"/>
                  </a:cubicBezTo>
                  <a:lnTo>
                    <a:pt x="7992" y="22345"/>
                  </a:lnTo>
                  <a:cubicBezTo>
                    <a:pt x="9297" y="24596"/>
                    <a:pt x="11613" y="25933"/>
                    <a:pt x="14190" y="25933"/>
                  </a:cubicBezTo>
                  <a:cubicBezTo>
                    <a:pt x="16767" y="25933"/>
                    <a:pt x="19083" y="24596"/>
                    <a:pt x="20388" y="22345"/>
                  </a:cubicBezTo>
                  <a:lnTo>
                    <a:pt x="27108" y="10700"/>
                  </a:lnTo>
                  <a:cubicBezTo>
                    <a:pt x="28380" y="8482"/>
                    <a:pt x="28380" y="5807"/>
                    <a:pt x="27108" y="3556"/>
                  </a:cubicBezTo>
                  <a:cubicBezTo>
                    <a:pt x="25803" y="1338"/>
                    <a:pt x="23487" y="1"/>
                    <a:pt x="20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38"/>
            <p:cNvSpPr/>
            <p:nvPr/>
          </p:nvSpPr>
          <p:spPr>
            <a:xfrm>
              <a:off x="2584300" y="1146575"/>
              <a:ext cx="702975" cy="681775"/>
            </a:xfrm>
            <a:custGeom>
              <a:rect b="b" l="l" r="r" t="t"/>
              <a:pathLst>
                <a:path extrusionOk="0" h="27271" w="28119">
                  <a:moveTo>
                    <a:pt x="16571" y="9101"/>
                  </a:moveTo>
                  <a:lnTo>
                    <a:pt x="19148" y="18692"/>
                  </a:lnTo>
                  <a:lnTo>
                    <a:pt x="19148" y="18692"/>
                  </a:lnTo>
                  <a:lnTo>
                    <a:pt x="9525" y="16147"/>
                  </a:lnTo>
                  <a:lnTo>
                    <a:pt x="16571" y="9101"/>
                  </a:lnTo>
                  <a:close/>
                  <a:moveTo>
                    <a:pt x="17015" y="1"/>
                  </a:moveTo>
                  <a:cubicBezTo>
                    <a:pt x="15173" y="1"/>
                    <a:pt x="13397" y="728"/>
                    <a:pt x="12037" y="2088"/>
                  </a:cubicBezTo>
                  <a:lnTo>
                    <a:pt x="2545" y="11613"/>
                  </a:lnTo>
                  <a:cubicBezTo>
                    <a:pt x="718" y="13440"/>
                    <a:pt x="0" y="16017"/>
                    <a:pt x="685" y="18496"/>
                  </a:cubicBezTo>
                  <a:cubicBezTo>
                    <a:pt x="1338" y="21008"/>
                    <a:pt x="3230" y="22900"/>
                    <a:pt x="5741" y="23552"/>
                  </a:cubicBezTo>
                  <a:lnTo>
                    <a:pt x="18724" y="27042"/>
                  </a:lnTo>
                  <a:cubicBezTo>
                    <a:pt x="19344" y="27205"/>
                    <a:pt x="19964" y="27271"/>
                    <a:pt x="20583" y="27271"/>
                  </a:cubicBezTo>
                  <a:cubicBezTo>
                    <a:pt x="22475" y="27271"/>
                    <a:pt x="24237" y="26553"/>
                    <a:pt x="25607" y="25183"/>
                  </a:cubicBezTo>
                  <a:cubicBezTo>
                    <a:pt x="27434" y="23356"/>
                    <a:pt x="28119" y="20779"/>
                    <a:pt x="27466" y="18300"/>
                  </a:cubicBezTo>
                  <a:lnTo>
                    <a:pt x="23976" y="5285"/>
                  </a:lnTo>
                  <a:cubicBezTo>
                    <a:pt x="23324" y="2806"/>
                    <a:pt x="21432" y="914"/>
                    <a:pt x="18920" y="261"/>
                  </a:cubicBezTo>
                  <a:cubicBezTo>
                    <a:pt x="18287" y="87"/>
                    <a:pt x="17647" y="1"/>
                    <a:pt x="170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92" name="Google Shape;392;p38"/>
          <p:cNvPicPr preferRelativeResize="0"/>
          <p:nvPr/>
        </p:nvPicPr>
        <p:blipFill rotWithShape="1">
          <a:blip r:embed="rId4">
            <a:alphaModFix/>
          </a:blip>
          <a:srcRect b="25860" l="34451" r="28925" t="21190"/>
          <a:stretch/>
        </p:blipFill>
        <p:spPr>
          <a:xfrm>
            <a:off x="827925" y="897000"/>
            <a:ext cx="1558500" cy="1501341"/>
          </a:xfrm>
          <a:prstGeom prst="rect">
            <a:avLst/>
          </a:prstGeom>
          <a:noFill/>
          <a:ln>
            <a:noFill/>
          </a:ln>
        </p:spPr>
      </p:pic>
      <p:sp>
        <p:nvSpPr>
          <p:cNvPr id="393" name="Google Shape;393;p38"/>
          <p:cNvSpPr/>
          <p:nvPr/>
        </p:nvSpPr>
        <p:spPr>
          <a:xfrm>
            <a:off x="827925" y="878425"/>
            <a:ext cx="1543800" cy="1501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4" name="Google Shape;394;p38"/>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8"/>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txBox="1"/>
          <p:nvPr/>
        </p:nvSpPr>
        <p:spPr>
          <a:xfrm>
            <a:off x="5457575" y="865975"/>
            <a:ext cx="19758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i="0" lang="en" sz="1400" u="none" cap="none" strike="noStrike">
                <a:solidFill>
                  <a:srgbClr val="99242C"/>
                </a:solidFill>
                <a:latin typeface="Times"/>
                <a:ea typeface="Times"/>
                <a:cs typeface="Times"/>
                <a:sym typeface="Times"/>
              </a:rPr>
              <a:t>COVID-19 </a:t>
            </a:r>
            <a:r>
              <a:rPr b="1" lang="en">
                <a:solidFill>
                  <a:srgbClr val="99242C"/>
                </a:solidFill>
                <a:latin typeface="Times"/>
                <a:ea typeface="Times"/>
                <a:cs typeface="Times"/>
                <a:sym typeface="Times"/>
              </a:rPr>
              <a:t>Impact</a:t>
            </a:r>
            <a:endParaRPr b="1" sz="1100">
              <a:solidFill>
                <a:srgbClr val="99242C"/>
              </a:solidFill>
              <a:latin typeface="Times"/>
              <a:ea typeface="Times"/>
              <a:cs typeface="Times"/>
              <a:sym typeface="Times"/>
            </a:endParaRPr>
          </a:p>
        </p:txBody>
      </p:sp>
      <p:grpSp>
        <p:nvGrpSpPr>
          <p:cNvPr id="401" name="Google Shape;401;p39"/>
          <p:cNvGrpSpPr/>
          <p:nvPr/>
        </p:nvGrpSpPr>
        <p:grpSpPr>
          <a:xfrm>
            <a:off x="6729125" y="2025541"/>
            <a:ext cx="231320" cy="210552"/>
            <a:chOff x="1487200" y="4421025"/>
            <a:chExt cx="483125" cy="439750"/>
          </a:xfrm>
        </p:grpSpPr>
        <p:sp>
          <p:nvSpPr>
            <p:cNvPr id="402" name="Google Shape;402;p39"/>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403" name="Google Shape;403;p39"/>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404" name="Google Shape;404;p39"/>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405" name="Google Shape;405;p39"/>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grpSp>
      <p:sp>
        <p:nvSpPr>
          <p:cNvPr id="406" name="Google Shape;406;p39"/>
          <p:cNvSpPr txBox="1"/>
          <p:nvPr/>
        </p:nvSpPr>
        <p:spPr>
          <a:xfrm>
            <a:off x="5557170" y="1533318"/>
            <a:ext cx="2881800" cy="82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More than 75% of consumers have experimented with a different shopping behavior during the crisis, including trying new brands. (Source: McKinsey)</a:t>
            </a:r>
            <a:endParaRPr sz="1100">
              <a:latin typeface="Times"/>
              <a:ea typeface="Times"/>
              <a:cs typeface="Times"/>
              <a:sym typeface="Times"/>
            </a:endParaRPr>
          </a:p>
        </p:txBody>
      </p:sp>
      <p:sp>
        <p:nvSpPr>
          <p:cNvPr id="407" name="Google Shape;407;p39"/>
          <p:cNvSpPr txBox="1"/>
          <p:nvPr/>
        </p:nvSpPr>
        <p:spPr>
          <a:xfrm>
            <a:off x="5550874" y="1264817"/>
            <a:ext cx="2888100" cy="2490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Experiment new brands</a:t>
            </a:r>
            <a:endParaRPr sz="1100">
              <a:latin typeface="Times"/>
              <a:ea typeface="Times"/>
              <a:cs typeface="Times"/>
              <a:sym typeface="Times"/>
            </a:endParaRPr>
          </a:p>
        </p:txBody>
      </p:sp>
      <p:sp>
        <p:nvSpPr>
          <p:cNvPr id="408" name="Google Shape;408;p39"/>
          <p:cNvSpPr txBox="1"/>
          <p:nvPr/>
        </p:nvSpPr>
        <p:spPr>
          <a:xfrm>
            <a:off x="5576921" y="2706163"/>
            <a:ext cx="2857500" cy="850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Consumers are looking for ways to engage in travel-like experiences. </a:t>
            </a:r>
            <a:r>
              <a:rPr i="0" lang="en" sz="1100" u="none" cap="none" strike="noStrike">
                <a:solidFill>
                  <a:srgbClr val="1F1300"/>
                </a:solidFill>
                <a:latin typeface="Times"/>
                <a:ea typeface="Times"/>
                <a:cs typeface="Times"/>
                <a:sym typeface="Times"/>
              </a:rPr>
              <a:t>Airbnb launched online experiences and famous landmarks now have virtual tours available. </a:t>
            </a:r>
            <a:endParaRPr sz="1100">
              <a:latin typeface="Times"/>
              <a:ea typeface="Times"/>
              <a:cs typeface="Times"/>
              <a:sym typeface="Times"/>
            </a:endParaRPr>
          </a:p>
        </p:txBody>
      </p:sp>
      <p:sp>
        <p:nvSpPr>
          <p:cNvPr id="409" name="Google Shape;409;p39"/>
          <p:cNvSpPr txBox="1"/>
          <p:nvPr/>
        </p:nvSpPr>
        <p:spPr>
          <a:xfrm>
            <a:off x="5576925" y="2458662"/>
            <a:ext cx="2857500" cy="249000"/>
          </a:xfrm>
          <a:prstGeom prst="rect">
            <a:avLst/>
          </a:prstGeom>
          <a:solidFill>
            <a:srgbClr val="CC5803">
              <a:alpha val="38820"/>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Rise of at-home travel</a:t>
            </a:r>
            <a:endParaRPr sz="1100">
              <a:latin typeface="Times"/>
              <a:ea typeface="Times"/>
              <a:cs typeface="Times"/>
              <a:sym typeface="Times"/>
            </a:endParaRPr>
          </a:p>
        </p:txBody>
      </p:sp>
      <p:sp>
        <p:nvSpPr>
          <p:cNvPr id="410" name="Google Shape;410;p39"/>
          <p:cNvSpPr txBox="1"/>
          <p:nvPr/>
        </p:nvSpPr>
        <p:spPr>
          <a:xfrm>
            <a:off x="5581390" y="3913414"/>
            <a:ext cx="2857500" cy="83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Search interest in “watching together” is up over 4X since early January. </a:t>
            </a:r>
            <a:r>
              <a:rPr i="0" lang="en" sz="1100" u="none" cap="none" strike="noStrike">
                <a:solidFill>
                  <a:srgbClr val="1F1300"/>
                </a:solidFill>
                <a:latin typeface="Times"/>
                <a:ea typeface="Times"/>
                <a:cs typeface="Times"/>
                <a:sym typeface="Times"/>
              </a:rPr>
              <a:t>Consumers are seeking for new activities to do with their respective families. (Source: Google)</a:t>
            </a:r>
            <a:endParaRPr sz="1100">
              <a:latin typeface="Times"/>
              <a:ea typeface="Times"/>
              <a:cs typeface="Times"/>
              <a:sym typeface="Times"/>
            </a:endParaRPr>
          </a:p>
        </p:txBody>
      </p:sp>
      <p:sp>
        <p:nvSpPr>
          <p:cNvPr id="411" name="Google Shape;411;p39"/>
          <p:cNvSpPr txBox="1"/>
          <p:nvPr/>
        </p:nvSpPr>
        <p:spPr>
          <a:xfrm>
            <a:off x="5576925" y="3657224"/>
            <a:ext cx="2857500" cy="2490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Desire for social interactions</a:t>
            </a:r>
            <a:endParaRPr sz="1100">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40"/>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40"/>
          <p:cNvSpPr/>
          <p:nvPr/>
        </p:nvSpPr>
        <p:spPr>
          <a:xfrm>
            <a:off x="4682432"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9" name="Google Shape;419;p40"/>
          <p:cNvCxnSpPr>
            <a:stCxn id="416" idx="3"/>
            <a:endCxn id="417"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420" name="Google Shape;420;p40"/>
          <p:cNvCxnSpPr>
            <a:stCxn id="417" idx="3"/>
            <a:endCxn id="418"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421" name="Google Shape;421;p40"/>
          <p:cNvSpPr txBox="1"/>
          <p:nvPr/>
        </p:nvSpPr>
        <p:spPr>
          <a:xfrm>
            <a:off x="801974"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Quality</a:t>
            </a:r>
            <a:endParaRPr b="1" sz="1500">
              <a:solidFill>
                <a:srgbClr val="FFFFFF"/>
              </a:solidFill>
              <a:latin typeface="Times"/>
              <a:ea typeface="Times"/>
              <a:cs typeface="Times"/>
              <a:sym typeface="Times"/>
            </a:endParaRPr>
          </a:p>
        </p:txBody>
      </p:sp>
      <p:sp>
        <p:nvSpPr>
          <p:cNvPr id="422" name="Google Shape;422;p40"/>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Care</a:t>
            </a:r>
            <a:endParaRPr b="1" sz="1500">
              <a:solidFill>
                <a:srgbClr val="FFFFFF"/>
              </a:solidFill>
              <a:latin typeface="Times"/>
              <a:ea typeface="Times"/>
              <a:cs typeface="Times"/>
              <a:sym typeface="Times"/>
            </a:endParaRPr>
          </a:p>
        </p:txBody>
      </p:sp>
      <p:sp>
        <p:nvSpPr>
          <p:cNvPr id="423" name="Google Shape;423;p40"/>
          <p:cNvSpPr txBox="1"/>
          <p:nvPr/>
        </p:nvSpPr>
        <p:spPr>
          <a:xfrm>
            <a:off x="4775251" y="2866867"/>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Experience</a:t>
            </a:r>
            <a:endParaRPr b="1" sz="1500">
              <a:solidFill>
                <a:srgbClr val="FFFFFF"/>
              </a:solidFill>
              <a:latin typeface="Times"/>
              <a:ea typeface="Times"/>
              <a:cs typeface="Times"/>
              <a:sym typeface="Times"/>
            </a:endParaRPr>
          </a:p>
        </p:txBody>
      </p:sp>
      <p:sp>
        <p:nvSpPr>
          <p:cNvPr id="424" name="Google Shape;424;p40"/>
          <p:cNvSpPr txBox="1"/>
          <p:nvPr/>
        </p:nvSpPr>
        <p:spPr>
          <a:xfrm>
            <a:off x="418502" y="3345422"/>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Times"/>
                <a:ea typeface="Times"/>
                <a:cs typeface="Times"/>
                <a:sym typeface="Times"/>
              </a:rPr>
              <a:t>With the freshest and most exclusive ingredients using bincho-zumi, a smokeless charcoal, we can bring the authentic teppanyaki experience to your home.</a:t>
            </a:r>
            <a:endParaRPr sz="1200">
              <a:solidFill>
                <a:srgbClr val="2F2F2F"/>
              </a:solidFill>
              <a:latin typeface="Times"/>
              <a:ea typeface="Times"/>
              <a:cs typeface="Times"/>
              <a:sym typeface="Times"/>
            </a:endParaRPr>
          </a:p>
        </p:txBody>
      </p:sp>
      <p:sp>
        <p:nvSpPr>
          <p:cNvPr id="425" name="Google Shape;425;p40"/>
          <p:cNvSpPr txBox="1"/>
          <p:nvPr/>
        </p:nvSpPr>
        <p:spPr>
          <a:xfrm>
            <a:off x="2484229" y="3357414"/>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Our chefs are professionally trained in Japanese history, cuisine, and etiquette. We provide full-service from equipment, ingredients, to cleaning. </a:t>
            </a:r>
            <a:endParaRPr sz="1200">
              <a:solidFill>
                <a:srgbClr val="2F2F2F"/>
              </a:solidFill>
              <a:latin typeface="Times"/>
              <a:ea typeface="Times"/>
              <a:cs typeface="Times"/>
              <a:sym typeface="Times"/>
            </a:endParaRPr>
          </a:p>
        </p:txBody>
      </p:sp>
      <p:sp>
        <p:nvSpPr>
          <p:cNvPr id="426" name="Google Shape;426;p40"/>
          <p:cNvSpPr txBox="1"/>
          <p:nvPr/>
        </p:nvSpPr>
        <p:spPr>
          <a:xfrm>
            <a:off x="4448381" y="3345422"/>
            <a:ext cx="19905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Celebrate your special occasions at home. Gather around expert teppanyaki chefs as they prepare dishes with flair and precision right before your eyes.</a:t>
            </a:r>
            <a:endParaRPr sz="1200">
              <a:solidFill>
                <a:srgbClr val="2F2F2F"/>
              </a:solidFill>
              <a:latin typeface="Times"/>
              <a:ea typeface="Times"/>
              <a:cs typeface="Times"/>
              <a:sym typeface="Times"/>
            </a:endParaRPr>
          </a:p>
        </p:txBody>
      </p:sp>
      <p:pic>
        <p:nvPicPr>
          <p:cNvPr id="427" name="Google Shape;427;p40"/>
          <p:cNvPicPr preferRelativeResize="0"/>
          <p:nvPr/>
        </p:nvPicPr>
        <p:blipFill rotWithShape="1">
          <a:blip r:embed="rId3">
            <a:alphaModFix/>
          </a:blip>
          <a:srcRect b="0" l="17315" r="16008" t="0"/>
          <a:stretch/>
        </p:blipFill>
        <p:spPr>
          <a:xfrm>
            <a:off x="2563035" y="1124723"/>
            <a:ext cx="1598616" cy="1598406"/>
          </a:xfrm>
          <a:prstGeom prst="rect">
            <a:avLst/>
          </a:prstGeom>
          <a:noFill/>
          <a:ln>
            <a:noFill/>
          </a:ln>
        </p:spPr>
      </p:pic>
      <p:pic>
        <p:nvPicPr>
          <p:cNvPr id="428" name="Google Shape;428;p40"/>
          <p:cNvPicPr preferRelativeResize="0"/>
          <p:nvPr/>
        </p:nvPicPr>
        <p:blipFill rotWithShape="1">
          <a:blip r:embed="rId4">
            <a:alphaModFix/>
          </a:blip>
          <a:srcRect b="590" l="24109" r="9214" t="-590"/>
          <a:stretch/>
        </p:blipFill>
        <p:spPr>
          <a:xfrm>
            <a:off x="4539097" y="1112730"/>
            <a:ext cx="1600627" cy="1600422"/>
          </a:xfrm>
          <a:prstGeom prst="rect">
            <a:avLst/>
          </a:prstGeom>
          <a:noFill/>
          <a:ln>
            <a:noFill/>
          </a:ln>
        </p:spPr>
      </p:pic>
      <p:pic>
        <p:nvPicPr>
          <p:cNvPr id="429" name="Google Shape;429;p40"/>
          <p:cNvPicPr preferRelativeResize="0"/>
          <p:nvPr/>
        </p:nvPicPr>
        <p:blipFill rotWithShape="1">
          <a:blip r:embed="rId5">
            <a:alphaModFix/>
          </a:blip>
          <a:srcRect b="0" l="16053" r="17554" t="0"/>
          <a:stretch/>
        </p:blipFill>
        <p:spPr>
          <a:xfrm>
            <a:off x="520074" y="1124723"/>
            <a:ext cx="1591795" cy="1598406"/>
          </a:xfrm>
          <a:prstGeom prst="rect">
            <a:avLst/>
          </a:prstGeom>
          <a:noFill/>
          <a:ln>
            <a:noFill/>
          </a:ln>
        </p:spPr>
      </p:pic>
      <p:sp>
        <p:nvSpPr>
          <p:cNvPr id="430" name="Google Shape;430;p40"/>
          <p:cNvSpPr txBox="1"/>
          <p:nvPr>
            <p:ph type="ctrTitle"/>
          </p:nvPr>
        </p:nvSpPr>
        <p:spPr>
          <a:xfrm>
            <a:off x="373325" y="284425"/>
            <a:ext cx="60654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Omakase is a private teppanyaki chef service that brings Japan to your home</a:t>
            </a:r>
            <a:endParaRPr sz="2000">
              <a:solidFill>
                <a:srgbClr val="000000"/>
              </a:solidFill>
              <a:latin typeface="Times"/>
              <a:ea typeface="Times"/>
              <a:cs typeface="Times"/>
              <a:sym typeface="Times"/>
            </a:endParaRPr>
          </a:p>
        </p:txBody>
      </p:sp>
      <p:cxnSp>
        <p:nvCxnSpPr>
          <p:cNvPr id="431" name="Google Shape;431;p40"/>
          <p:cNvCxnSpPr/>
          <p:nvPr/>
        </p:nvCxnSpPr>
        <p:spPr>
          <a:xfrm>
            <a:off x="6438852" y="993067"/>
            <a:ext cx="0" cy="3747600"/>
          </a:xfrm>
          <a:prstGeom prst="straightConnector1">
            <a:avLst/>
          </a:prstGeom>
          <a:noFill/>
          <a:ln cap="flat" cmpd="sng" w="9525">
            <a:solidFill>
              <a:srgbClr val="1F1300"/>
            </a:solidFill>
            <a:prstDash val="solid"/>
            <a:round/>
            <a:headEnd len="sm" w="sm" type="none"/>
            <a:tailEnd len="sm" w="sm" type="none"/>
          </a:ln>
        </p:spPr>
      </p:cxnSp>
      <p:sp>
        <p:nvSpPr>
          <p:cNvPr id="432" name="Google Shape;432;p40"/>
          <p:cNvSpPr txBox="1"/>
          <p:nvPr/>
        </p:nvSpPr>
        <p:spPr>
          <a:xfrm>
            <a:off x="9312425" y="862275"/>
            <a:ext cx="2049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rgbClr val="2F2F2F"/>
                </a:solidFill>
                <a:latin typeface="Times"/>
                <a:ea typeface="Times"/>
                <a:cs typeface="Times"/>
                <a:sym typeface="Times"/>
              </a:rPr>
              <a:t>Impact</a:t>
            </a:r>
            <a:endParaRPr b="1" sz="1800">
              <a:solidFill>
                <a:srgbClr val="2F2F2F"/>
              </a:solidFill>
              <a:latin typeface="Times"/>
              <a:ea typeface="Times"/>
              <a:cs typeface="Times"/>
              <a:sym typeface="Times"/>
            </a:endParaRPr>
          </a:p>
        </p:txBody>
      </p:sp>
      <p:sp>
        <p:nvSpPr>
          <p:cNvPr id="433" name="Google Shape;433;p40"/>
          <p:cNvSpPr/>
          <p:nvPr/>
        </p:nvSpPr>
        <p:spPr>
          <a:xfrm>
            <a:off x="521596"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40"/>
          <p:cNvSpPr/>
          <p:nvPr/>
        </p:nvSpPr>
        <p:spPr>
          <a:xfrm>
            <a:off x="2565238"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40"/>
          <p:cNvSpPr/>
          <p:nvPr/>
        </p:nvSpPr>
        <p:spPr>
          <a:xfrm>
            <a:off x="4542482" y="1112730"/>
            <a:ext cx="1590300" cy="1598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40"/>
          <p:cNvSpPr txBox="1"/>
          <p:nvPr/>
        </p:nvSpPr>
        <p:spPr>
          <a:xfrm>
            <a:off x="9930865" y="1299329"/>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13</a:t>
            </a:r>
            <a:r>
              <a:rPr b="1" lang="en" sz="3800">
                <a:solidFill>
                  <a:schemeClr val="dk1"/>
                </a:solidFill>
                <a:latin typeface="Times"/>
                <a:ea typeface="Times"/>
                <a:cs typeface="Times"/>
                <a:sym typeface="Times"/>
              </a:rPr>
              <a:t>0</a:t>
            </a:r>
            <a:r>
              <a:rPr lang="en" sz="3800">
                <a:solidFill>
                  <a:schemeClr val="dk1"/>
                </a:solidFill>
                <a:latin typeface="Calibri"/>
                <a:ea typeface="Calibri"/>
                <a:cs typeface="Calibri"/>
                <a:sym typeface="Calibri"/>
              </a:rPr>
              <a:t> </a:t>
            </a:r>
            <a:endParaRPr sz="1100"/>
          </a:p>
        </p:txBody>
      </p:sp>
      <p:sp>
        <p:nvSpPr>
          <p:cNvPr id="437" name="Google Shape;437;p40"/>
          <p:cNvSpPr txBox="1"/>
          <p:nvPr/>
        </p:nvSpPr>
        <p:spPr>
          <a:xfrm>
            <a:off x="9577225" y="1772163"/>
            <a:ext cx="19905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avg. p</a:t>
            </a:r>
            <a:r>
              <a:rPr lang="en" sz="1400">
                <a:solidFill>
                  <a:schemeClr val="dk1"/>
                </a:solidFill>
                <a:latin typeface="Times"/>
                <a:ea typeface="Times"/>
                <a:cs typeface="Times"/>
                <a:sym typeface="Times"/>
              </a:rPr>
              <a:t>rofit per omakase</a:t>
            </a:r>
            <a:endParaRPr sz="1100"/>
          </a:p>
        </p:txBody>
      </p:sp>
      <p:sp>
        <p:nvSpPr>
          <p:cNvPr id="438" name="Google Shape;438;p40"/>
          <p:cNvSpPr txBox="1"/>
          <p:nvPr/>
        </p:nvSpPr>
        <p:spPr>
          <a:xfrm>
            <a:off x="9929002" y="2273858"/>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8</a:t>
            </a:r>
            <a:r>
              <a:rPr b="1" lang="en" sz="3800">
                <a:solidFill>
                  <a:schemeClr val="dk1"/>
                </a:solidFill>
                <a:latin typeface="Times"/>
                <a:ea typeface="Times"/>
                <a:cs typeface="Times"/>
                <a:sym typeface="Times"/>
              </a:rPr>
              <a:t>+</a:t>
            </a:r>
            <a:r>
              <a:rPr lang="en" sz="3800">
                <a:solidFill>
                  <a:schemeClr val="dk1"/>
                </a:solidFill>
                <a:latin typeface="Calibri"/>
                <a:ea typeface="Calibri"/>
                <a:cs typeface="Calibri"/>
                <a:sym typeface="Calibri"/>
              </a:rPr>
              <a:t> </a:t>
            </a:r>
            <a:endParaRPr sz="1100"/>
          </a:p>
        </p:txBody>
      </p:sp>
      <p:sp>
        <p:nvSpPr>
          <p:cNvPr id="439" name="Google Shape;439;p40"/>
          <p:cNvSpPr txBox="1"/>
          <p:nvPr/>
        </p:nvSpPr>
        <p:spPr>
          <a:xfrm>
            <a:off x="9781699" y="2757064"/>
            <a:ext cx="14631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j</a:t>
            </a:r>
            <a:r>
              <a:rPr lang="en" sz="1400">
                <a:solidFill>
                  <a:schemeClr val="dk1"/>
                </a:solidFill>
                <a:latin typeface="Times"/>
                <a:ea typeface="Times"/>
                <a:cs typeface="Times"/>
                <a:sym typeface="Times"/>
              </a:rPr>
              <a:t>obs retained</a:t>
            </a:r>
            <a:endParaRPr sz="1100"/>
          </a:p>
        </p:txBody>
      </p:sp>
      <p:sp>
        <p:nvSpPr>
          <p:cNvPr id="440" name="Google Shape;440;p40"/>
          <p:cNvSpPr txBox="1"/>
          <p:nvPr/>
        </p:nvSpPr>
        <p:spPr>
          <a:xfrm>
            <a:off x="9804924" y="3278828"/>
            <a:ext cx="15351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15</a:t>
            </a:r>
            <a:r>
              <a:rPr b="1" lang="en" sz="3800">
                <a:solidFill>
                  <a:schemeClr val="dk1"/>
                </a:solidFill>
                <a:latin typeface="Times"/>
                <a:ea typeface="Times"/>
                <a:cs typeface="Times"/>
                <a:sym typeface="Times"/>
              </a:rPr>
              <a:t>,600</a:t>
            </a:r>
            <a:endParaRPr sz="3800">
              <a:solidFill>
                <a:schemeClr val="dk1"/>
              </a:solidFill>
              <a:latin typeface="Calibri"/>
              <a:ea typeface="Calibri"/>
              <a:cs typeface="Calibri"/>
              <a:sym typeface="Calibri"/>
            </a:endParaRPr>
          </a:p>
        </p:txBody>
      </p:sp>
      <p:sp>
        <p:nvSpPr>
          <p:cNvPr id="441" name="Google Shape;441;p40"/>
          <p:cNvSpPr txBox="1"/>
          <p:nvPr/>
        </p:nvSpPr>
        <p:spPr>
          <a:xfrm>
            <a:off x="9547675" y="3817688"/>
            <a:ext cx="2049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M</a:t>
            </a:r>
            <a:r>
              <a:rPr lang="en" sz="1400">
                <a:solidFill>
                  <a:schemeClr val="dk1"/>
                </a:solidFill>
                <a:latin typeface="Times"/>
                <a:ea typeface="Times"/>
                <a:cs typeface="Times"/>
                <a:sym typeface="Times"/>
              </a:rPr>
              <a:t>onthly </a:t>
            </a:r>
            <a:r>
              <a:rPr lang="en">
                <a:solidFill>
                  <a:schemeClr val="dk1"/>
                </a:solidFill>
                <a:latin typeface="Times"/>
                <a:ea typeface="Times"/>
                <a:cs typeface="Times"/>
                <a:sym typeface="Times"/>
              </a:rPr>
              <a:t>p</a:t>
            </a:r>
            <a:r>
              <a:rPr lang="en" sz="1400">
                <a:solidFill>
                  <a:schemeClr val="dk1"/>
                </a:solidFill>
                <a:latin typeface="Times"/>
                <a:ea typeface="Times"/>
                <a:cs typeface="Times"/>
                <a:sym typeface="Times"/>
              </a:rPr>
              <a:t>rofit</a:t>
            </a:r>
            <a:endParaRPr sz="1100"/>
          </a:p>
        </p:txBody>
      </p:sp>
      <p:grpSp>
        <p:nvGrpSpPr>
          <p:cNvPr id="442" name="Google Shape;442;p40"/>
          <p:cNvGrpSpPr/>
          <p:nvPr/>
        </p:nvGrpSpPr>
        <p:grpSpPr>
          <a:xfrm>
            <a:off x="9332384" y="2503506"/>
            <a:ext cx="279604" cy="278092"/>
            <a:chOff x="-64401400" y="1914475"/>
            <a:chExt cx="319000" cy="317275"/>
          </a:xfrm>
        </p:grpSpPr>
        <p:sp>
          <p:nvSpPr>
            <p:cNvPr id="443" name="Google Shape;443;p40"/>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444" name="Google Shape;444;p40"/>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445" name="Google Shape;445;p40"/>
            <p:cNvSpPr/>
            <p:nvPr/>
          </p:nvSpPr>
          <p:spPr>
            <a:xfrm>
              <a:off x="-64212375" y="2210450"/>
              <a:ext cx="5525" cy="25"/>
            </a:xfrm>
            <a:custGeom>
              <a:rect b="b" l="l" r="r" t="t"/>
              <a:pathLst>
                <a:path extrusionOk="0" h="1" w="221">
                  <a:moveTo>
                    <a:pt x="1" y="1"/>
                  </a:moveTo>
                  <a:lnTo>
                    <a:pt x="221" y="1"/>
                  </a:lnTo>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grpSp>
        <p:nvGrpSpPr>
          <p:cNvPr id="446" name="Google Shape;446;p40"/>
          <p:cNvGrpSpPr/>
          <p:nvPr/>
        </p:nvGrpSpPr>
        <p:grpSpPr>
          <a:xfrm>
            <a:off x="9311218" y="1517281"/>
            <a:ext cx="289988" cy="289965"/>
            <a:chOff x="-65131525" y="1914325"/>
            <a:chExt cx="316650" cy="316625"/>
          </a:xfrm>
        </p:grpSpPr>
        <p:sp>
          <p:nvSpPr>
            <p:cNvPr id="447" name="Google Shape;447;p40"/>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448" name="Google Shape;448;p40"/>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grpSp>
        <p:nvGrpSpPr>
          <p:cNvPr id="449" name="Google Shape;449;p40"/>
          <p:cNvGrpSpPr/>
          <p:nvPr/>
        </p:nvGrpSpPr>
        <p:grpSpPr>
          <a:xfrm>
            <a:off x="9332083" y="3527732"/>
            <a:ext cx="289956" cy="289956"/>
            <a:chOff x="-61783350" y="2297100"/>
            <a:chExt cx="316650" cy="316650"/>
          </a:xfrm>
        </p:grpSpPr>
        <p:sp>
          <p:nvSpPr>
            <p:cNvPr id="450" name="Google Shape;450;p40"/>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451" name="Google Shape;451;p40"/>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sp>
        <p:nvSpPr>
          <p:cNvPr id="452" name="Google Shape;452;p40"/>
          <p:cNvSpPr txBox="1"/>
          <p:nvPr/>
        </p:nvSpPr>
        <p:spPr>
          <a:xfrm>
            <a:off x="9245400" y="4283813"/>
            <a:ext cx="1685700" cy="35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900">
                <a:solidFill>
                  <a:srgbClr val="99242C"/>
                </a:solidFill>
                <a:latin typeface="Times"/>
                <a:ea typeface="Times"/>
                <a:cs typeface="Times"/>
                <a:sym typeface="Times"/>
              </a:rPr>
              <a:t>See a</a:t>
            </a:r>
            <a:r>
              <a:rPr b="1" lang="en" sz="900">
                <a:solidFill>
                  <a:srgbClr val="99242C"/>
                </a:solidFill>
                <a:latin typeface="Times"/>
                <a:ea typeface="Times"/>
                <a:cs typeface="Times"/>
                <a:sym typeface="Times"/>
              </a:rPr>
              <a:t>ppendix for more detailed p</a:t>
            </a:r>
            <a:r>
              <a:rPr b="1" lang="en" sz="900">
                <a:solidFill>
                  <a:srgbClr val="99242C"/>
                </a:solidFill>
                <a:latin typeface="Times"/>
                <a:ea typeface="Times"/>
                <a:cs typeface="Times"/>
                <a:sym typeface="Times"/>
              </a:rPr>
              <a:t>rojected financials </a:t>
            </a:r>
            <a:endParaRPr b="1" sz="1100">
              <a:solidFill>
                <a:srgbClr val="99242C"/>
              </a:solidFill>
            </a:endParaRPr>
          </a:p>
        </p:txBody>
      </p:sp>
      <p:cxnSp>
        <p:nvCxnSpPr>
          <p:cNvPr id="453" name="Google Shape;453;p40"/>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0"/>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p:nvPr/>
        </p:nvSpPr>
        <p:spPr>
          <a:xfrm>
            <a:off x="457200" y="1066800"/>
            <a:ext cx="5215200" cy="304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Friendly Health Communication</a:t>
            </a:r>
            <a:endParaRPr b="1">
              <a:solidFill>
                <a:srgbClr val="FFFFFF"/>
              </a:solidFill>
              <a:latin typeface="Times New Roman"/>
              <a:ea typeface="Times New Roman"/>
              <a:cs typeface="Times New Roman"/>
              <a:sym typeface="Times New Roman"/>
            </a:endParaRPr>
          </a:p>
        </p:txBody>
      </p:sp>
      <p:sp>
        <p:nvSpPr>
          <p:cNvPr id="464" name="Google Shape;464;p42"/>
          <p:cNvSpPr txBox="1"/>
          <p:nvPr>
            <p:ph type="ctrTitle"/>
          </p:nvPr>
        </p:nvSpPr>
        <p:spPr>
          <a:xfrm>
            <a:off x="373325" y="215375"/>
            <a:ext cx="64914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Restaurant reopening plans in accordance with all government regulations and with an emphasis on safety</a:t>
            </a:r>
            <a:endParaRPr sz="2000">
              <a:solidFill>
                <a:srgbClr val="000000"/>
              </a:solidFill>
              <a:latin typeface="Times"/>
              <a:ea typeface="Times"/>
              <a:cs typeface="Times"/>
              <a:sym typeface="Times"/>
            </a:endParaRPr>
          </a:p>
        </p:txBody>
      </p:sp>
      <p:pic>
        <p:nvPicPr>
          <p:cNvPr id="465" name="Google Shape;465;p42"/>
          <p:cNvPicPr preferRelativeResize="0"/>
          <p:nvPr/>
        </p:nvPicPr>
        <p:blipFill rotWithShape="1">
          <a:blip r:embed="rId3">
            <a:alphaModFix/>
          </a:blip>
          <a:srcRect b="0" l="0" r="0" t="1283"/>
          <a:stretch/>
        </p:blipFill>
        <p:spPr>
          <a:xfrm>
            <a:off x="3138649" y="1440795"/>
            <a:ext cx="2129025" cy="2071404"/>
          </a:xfrm>
          <a:prstGeom prst="rect">
            <a:avLst/>
          </a:prstGeom>
          <a:noFill/>
          <a:ln>
            <a:noFill/>
          </a:ln>
        </p:spPr>
      </p:pic>
      <p:cxnSp>
        <p:nvCxnSpPr>
          <p:cNvPr id="466" name="Google Shape;466;p42"/>
          <p:cNvCxnSpPr/>
          <p:nvPr/>
        </p:nvCxnSpPr>
        <p:spPr>
          <a:xfrm>
            <a:off x="5822215" y="1447850"/>
            <a:ext cx="0" cy="2817300"/>
          </a:xfrm>
          <a:prstGeom prst="straightConnector1">
            <a:avLst/>
          </a:prstGeom>
          <a:noFill/>
          <a:ln cap="flat" cmpd="sng" w="9525">
            <a:solidFill>
              <a:schemeClr val="dk2"/>
            </a:solidFill>
            <a:prstDash val="solid"/>
            <a:round/>
            <a:headEnd len="med" w="med" type="none"/>
            <a:tailEnd len="med" w="med" type="none"/>
          </a:ln>
        </p:spPr>
      </p:cxnSp>
      <p:sp>
        <p:nvSpPr>
          <p:cNvPr id="467" name="Google Shape;467;p42"/>
          <p:cNvSpPr/>
          <p:nvPr/>
        </p:nvSpPr>
        <p:spPr>
          <a:xfrm>
            <a:off x="457200" y="3581400"/>
            <a:ext cx="5215200" cy="11430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Bachi the Hibachi Chef</a:t>
            </a:r>
            <a:r>
              <a:rPr lang="en" sz="1200">
                <a:latin typeface="Times New Roman"/>
                <a:ea typeface="Times New Roman"/>
                <a:cs typeface="Times New Roman"/>
                <a:sym typeface="Times New Roman"/>
              </a:rPr>
              <a:t> is a</a:t>
            </a:r>
            <a:r>
              <a:rPr lang="en" sz="1200">
                <a:latin typeface="Times New Roman"/>
                <a:ea typeface="Times New Roman"/>
                <a:cs typeface="Times New Roman"/>
                <a:sym typeface="Times New Roman"/>
              </a:rPr>
              <a:t> friendly and warm character, symbolizing our renovated brand and values. Bachi will be included in our communication about safety regulation to make the content more engaging. By personifying our restaurant with a character, our consumers can better identify our brand. (See appendix for detailed health and safety protocol)</a:t>
            </a:r>
            <a:endParaRPr sz="1200">
              <a:latin typeface="Times New Roman"/>
              <a:ea typeface="Times New Roman"/>
              <a:cs typeface="Times New Roman"/>
              <a:sym typeface="Times New Roman"/>
            </a:endParaRPr>
          </a:p>
        </p:txBody>
      </p:sp>
      <p:pic>
        <p:nvPicPr>
          <p:cNvPr id="468" name="Google Shape;468;p42"/>
          <p:cNvPicPr preferRelativeResize="0"/>
          <p:nvPr/>
        </p:nvPicPr>
        <p:blipFill>
          <a:blip r:embed="rId4">
            <a:alphaModFix/>
          </a:blip>
          <a:stretch>
            <a:fillRect/>
          </a:stretch>
        </p:blipFill>
        <p:spPr>
          <a:xfrm>
            <a:off x="932795" y="1993962"/>
            <a:ext cx="765695" cy="1518242"/>
          </a:xfrm>
          <a:prstGeom prst="rect">
            <a:avLst/>
          </a:prstGeom>
          <a:noFill/>
          <a:ln>
            <a:noFill/>
          </a:ln>
        </p:spPr>
      </p:pic>
      <p:sp>
        <p:nvSpPr>
          <p:cNvPr id="469" name="Google Shape;469;p42"/>
          <p:cNvSpPr/>
          <p:nvPr/>
        </p:nvSpPr>
        <p:spPr>
          <a:xfrm>
            <a:off x="909050" y="1471650"/>
            <a:ext cx="922500" cy="457500"/>
          </a:xfrm>
          <a:prstGeom prst="wedgeRoundRectCallout">
            <a:avLst>
              <a:gd fmla="val -20833" name="adj1"/>
              <a:gd fmla="val 62500" name="adj2"/>
              <a:gd fmla="val 0" name="adj3"/>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Let me tell you about myself!</a:t>
            </a:r>
            <a:endParaRPr b="1" sz="1000">
              <a:latin typeface="Roboto"/>
              <a:ea typeface="Roboto"/>
              <a:cs typeface="Roboto"/>
              <a:sym typeface="Roboto"/>
            </a:endParaRPr>
          </a:p>
        </p:txBody>
      </p:sp>
      <p:grpSp>
        <p:nvGrpSpPr>
          <p:cNvPr id="470" name="Google Shape;470;p42"/>
          <p:cNvGrpSpPr/>
          <p:nvPr/>
        </p:nvGrpSpPr>
        <p:grpSpPr>
          <a:xfrm>
            <a:off x="1831784" y="1839991"/>
            <a:ext cx="922687" cy="318771"/>
            <a:chOff x="1863275" y="2348413"/>
            <a:chExt cx="1157700" cy="404737"/>
          </a:xfrm>
        </p:grpSpPr>
        <p:cxnSp>
          <p:nvCxnSpPr>
            <p:cNvPr id="471" name="Google Shape;471;p42"/>
            <p:cNvCxnSpPr/>
            <p:nvPr/>
          </p:nvCxnSpPr>
          <p:spPr>
            <a:xfrm>
              <a:off x="1964277" y="2753150"/>
              <a:ext cx="886500" cy="0"/>
            </a:xfrm>
            <a:prstGeom prst="straightConnector1">
              <a:avLst/>
            </a:prstGeom>
            <a:noFill/>
            <a:ln cap="flat" cmpd="sng" w="9525">
              <a:solidFill>
                <a:schemeClr val="dk2"/>
              </a:solidFill>
              <a:prstDash val="solid"/>
              <a:round/>
              <a:headEnd len="med" w="med" type="none"/>
              <a:tailEnd len="med" w="med" type="oval"/>
            </a:ln>
          </p:spPr>
        </p:cxnSp>
        <p:sp>
          <p:nvSpPr>
            <p:cNvPr id="472" name="Google Shape;472;p42"/>
            <p:cNvSpPr txBox="1"/>
            <p:nvPr/>
          </p:nvSpPr>
          <p:spPr>
            <a:xfrm>
              <a:off x="1863275" y="2348413"/>
              <a:ext cx="1157700" cy="39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Experienced teppan-chef</a:t>
              </a:r>
              <a:endParaRPr sz="800">
                <a:solidFill>
                  <a:srgbClr val="CC5803"/>
                </a:solidFill>
                <a:latin typeface="Roboto"/>
                <a:ea typeface="Roboto"/>
                <a:cs typeface="Roboto"/>
                <a:sym typeface="Roboto"/>
              </a:endParaRPr>
            </a:p>
          </p:txBody>
        </p:sp>
      </p:grpSp>
      <p:grpSp>
        <p:nvGrpSpPr>
          <p:cNvPr id="473" name="Google Shape;473;p42"/>
          <p:cNvGrpSpPr/>
          <p:nvPr/>
        </p:nvGrpSpPr>
        <p:grpSpPr>
          <a:xfrm>
            <a:off x="1839675" y="2203502"/>
            <a:ext cx="1004937" cy="314725"/>
            <a:chOff x="1887875" y="3121023"/>
            <a:chExt cx="1260900" cy="399600"/>
          </a:xfrm>
        </p:grpSpPr>
        <p:cxnSp>
          <p:nvCxnSpPr>
            <p:cNvPr id="474" name="Google Shape;474;p42"/>
            <p:cNvCxnSpPr/>
            <p:nvPr/>
          </p:nvCxnSpPr>
          <p:spPr>
            <a:xfrm>
              <a:off x="1964651" y="3499900"/>
              <a:ext cx="886500" cy="0"/>
            </a:xfrm>
            <a:prstGeom prst="straightConnector1">
              <a:avLst/>
            </a:prstGeom>
            <a:noFill/>
            <a:ln cap="flat" cmpd="sng" w="9525">
              <a:solidFill>
                <a:schemeClr val="dk2"/>
              </a:solidFill>
              <a:prstDash val="solid"/>
              <a:round/>
              <a:headEnd len="med" w="med" type="none"/>
              <a:tailEnd len="med" w="med" type="oval"/>
            </a:ln>
          </p:spPr>
        </p:cxnSp>
        <p:sp>
          <p:nvSpPr>
            <p:cNvPr id="475" name="Google Shape;475;p42"/>
            <p:cNvSpPr txBox="1"/>
            <p:nvPr/>
          </p:nvSpPr>
          <p:spPr>
            <a:xfrm>
              <a:off x="1887875" y="3121023"/>
              <a:ext cx="1260900" cy="39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Follows </a:t>
              </a:r>
              <a:endParaRPr sz="800">
                <a:solidFill>
                  <a:srgbClr val="CC5803"/>
                </a:solidFill>
                <a:latin typeface="Roboto"/>
                <a:ea typeface="Roboto"/>
                <a:cs typeface="Roboto"/>
                <a:sym typeface="Roboto"/>
              </a:endParaRPr>
            </a:p>
            <a:p>
              <a:pPr indent="0" lvl="0" marL="0" rtl="0" algn="l">
                <a:spcBef>
                  <a:spcPts val="0"/>
                </a:spcBef>
                <a:spcAft>
                  <a:spcPts val="0"/>
                </a:spcAft>
                <a:buNone/>
              </a:pPr>
              <a:r>
                <a:rPr lang="en" sz="800">
                  <a:solidFill>
                    <a:srgbClr val="CC5803"/>
                  </a:solidFill>
                  <a:latin typeface="Roboto"/>
                  <a:ea typeface="Roboto"/>
                  <a:cs typeface="Roboto"/>
                  <a:sym typeface="Roboto"/>
                </a:rPr>
                <a:t>safety protocol</a:t>
              </a:r>
              <a:endParaRPr sz="800">
                <a:solidFill>
                  <a:srgbClr val="CC5803"/>
                </a:solidFill>
                <a:latin typeface="Roboto"/>
                <a:ea typeface="Roboto"/>
                <a:cs typeface="Roboto"/>
                <a:sym typeface="Roboto"/>
              </a:endParaRPr>
            </a:p>
          </p:txBody>
        </p:sp>
      </p:grpSp>
      <p:grpSp>
        <p:nvGrpSpPr>
          <p:cNvPr id="476" name="Google Shape;476;p42"/>
          <p:cNvGrpSpPr/>
          <p:nvPr/>
        </p:nvGrpSpPr>
        <p:grpSpPr>
          <a:xfrm>
            <a:off x="1839675" y="2926190"/>
            <a:ext cx="1004937" cy="198239"/>
            <a:chOff x="1887875" y="3733800"/>
            <a:chExt cx="1260900" cy="251700"/>
          </a:xfrm>
        </p:grpSpPr>
        <p:cxnSp>
          <p:nvCxnSpPr>
            <p:cNvPr id="477" name="Google Shape;477;p42"/>
            <p:cNvCxnSpPr/>
            <p:nvPr/>
          </p:nvCxnSpPr>
          <p:spPr>
            <a:xfrm>
              <a:off x="1964651" y="3964700"/>
              <a:ext cx="886500" cy="0"/>
            </a:xfrm>
            <a:prstGeom prst="straightConnector1">
              <a:avLst/>
            </a:prstGeom>
            <a:noFill/>
            <a:ln cap="flat" cmpd="sng" w="9525">
              <a:solidFill>
                <a:schemeClr val="dk2"/>
              </a:solidFill>
              <a:prstDash val="solid"/>
              <a:round/>
              <a:headEnd len="med" w="med" type="none"/>
              <a:tailEnd len="med" w="med" type="oval"/>
            </a:ln>
          </p:spPr>
        </p:cxnSp>
        <p:sp>
          <p:nvSpPr>
            <p:cNvPr id="478" name="Google Shape;478;p42"/>
            <p:cNvSpPr txBox="1"/>
            <p:nvPr/>
          </p:nvSpPr>
          <p:spPr>
            <a:xfrm>
              <a:off x="1887875" y="3733800"/>
              <a:ext cx="12609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Digitally native</a:t>
              </a:r>
              <a:endParaRPr sz="800">
                <a:solidFill>
                  <a:srgbClr val="CC5803"/>
                </a:solidFill>
                <a:latin typeface="Roboto"/>
                <a:ea typeface="Roboto"/>
                <a:cs typeface="Roboto"/>
                <a:sym typeface="Roboto"/>
              </a:endParaRPr>
            </a:p>
          </p:txBody>
        </p:sp>
      </p:grpSp>
      <p:sp>
        <p:nvSpPr>
          <p:cNvPr id="479" name="Google Shape;479;p42"/>
          <p:cNvSpPr/>
          <p:nvPr/>
        </p:nvSpPr>
        <p:spPr>
          <a:xfrm>
            <a:off x="1868957" y="3291750"/>
            <a:ext cx="779700" cy="1608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Bachi</a:t>
            </a:r>
            <a:endParaRPr b="1">
              <a:solidFill>
                <a:srgbClr val="FFFFFF"/>
              </a:solidFill>
              <a:latin typeface="Roboto"/>
              <a:ea typeface="Roboto"/>
              <a:cs typeface="Roboto"/>
              <a:sym typeface="Roboto"/>
            </a:endParaRPr>
          </a:p>
        </p:txBody>
      </p:sp>
      <p:grpSp>
        <p:nvGrpSpPr>
          <p:cNvPr id="480" name="Google Shape;480;p42"/>
          <p:cNvGrpSpPr/>
          <p:nvPr/>
        </p:nvGrpSpPr>
        <p:grpSpPr>
          <a:xfrm>
            <a:off x="1839675" y="2626108"/>
            <a:ext cx="1004937" cy="198239"/>
            <a:chOff x="1887875" y="3765950"/>
            <a:chExt cx="1260900" cy="251700"/>
          </a:xfrm>
        </p:grpSpPr>
        <p:cxnSp>
          <p:nvCxnSpPr>
            <p:cNvPr id="481" name="Google Shape;481;p42"/>
            <p:cNvCxnSpPr/>
            <p:nvPr/>
          </p:nvCxnSpPr>
          <p:spPr>
            <a:xfrm>
              <a:off x="1962675" y="3996850"/>
              <a:ext cx="886500" cy="0"/>
            </a:xfrm>
            <a:prstGeom prst="straightConnector1">
              <a:avLst/>
            </a:prstGeom>
            <a:noFill/>
            <a:ln cap="flat" cmpd="sng" w="9525">
              <a:solidFill>
                <a:schemeClr val="dk2"/>
              </a:solidFill>
              <a:prstDash val="solid"/>
              <a:round/>
              <a:headEnd len="med" w="med" type="none"/>
              <a:tailEnd len="med" w="med" type="oval"/>
            </a:ln>
          </p:spPr>
        </p:cxnSp>
        <p:sp>
          <p:nvSpPr>
            <p:cNvPr id="482" name="Google Shape;482;p42"/>
            <p:cNvSpPr txBox="1"/>
            <p:nvPr/>
          </p:nvSpPr>
          <p:spPr>
            <a:xfrm>
              <a:off x="1887875" y="3765950"/>
              <a:ext cx="12609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Longer spatula</a:t>
              </a:r>
              <a:endParaRPr sz="800">
                <a:solidFill>
                  <a:srgbClr val="CC5803"/>
                </a:solidFill>
                <a:latin typeface="Roboto"/>
                <a:ea typeface="Roboto"/>
                <a:cs typeface="Roboto"/>
                <a:sym typeface="Roboto"/>
              </a:endParaRPr>
            </a:p>
          </p:txBody>
        </p:sp>
      </p:grpSp>
      <p:cxnSp>
        <p:nvCxnSpPr>
          <p:cNvPr id="483" name="Google Shape;483;p42"/>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484" name="Google Shape;484;p42"/>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Re-Opening</a:t>
            </a:r>
            <a:endParaRPr b="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ctrTitle"/>
          </p:nvPr>
        </p:nvSpPr>
        <p:spPr>
          <a:xfrm>
            <a:off x="373325" y="215375"/>
            <a:ext cx="64914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Restaurant reopening plans in accordance with all government regulations and with an emphasis on safety</a:t>
            </a:r>
            <a:endParaRPr sz="2000">
              <a:solidFill>
                <a:srgbClr val="000000"/>
              </a:solidFill>
              <a:latin typeface="Times"/>
              <a:ea typeface="Times"/>
              <a:cs typeface="Times"/>
              <a:sym typeface="Times"/>
            </a:endParaRPr>
          </a:p>
        </p:txBody>
      </p:sp>
      <p:grpSp>
        <p:nvGrpSpPr>
          <p:cNvPr id="490" name="Google Shape;490;p43"/>
          <p:cNvGrpSpPr/>
          <p:nvPr/>
        </p:nvGrpSpPr>
        <p:grpSpPr>
          <a:xfrm>
            <a:off x="6072993" y="1447816"/>
            <a:ext cx="2384458" cy="1981270"/>
            <a:chOff x="331050" y="587535"/>
            <a:chExt cx="3172932" cy="2565415"/>
          </a:xfrm>
        </p:grpSpPr>
        <p:pic>
          <p:nvPicPr>
            <p:cNvPr id="491" name="Google Shape;491;p43"/>
            <p:cNvPicPr preferRelativeResize="0"/>
            <p:nvPr/>
          </p:nvPicPr>
          <p:blipFill>
            <a:blip r:embed="rId3">
              <a:alphaModFix/>
            </a:blip>
            <a:stretch>
              <a:fillRect/>
            </a:stretch>
          </p:blipFill>
          <p:spPr>
            <a:xfrm>
              <a:off x="331050" y="679350"/>
              <a:ext cx="2291725" cy="2473601"/>
            </a:xfrm>
            <a:prstGeom prst="rect">
              <a:avLst/>
            </a:prstGeom>
            <a:noFill/>
            <a:ln>
              <a:noFill/>
            </a:ln>
          </p:spPr>
        </p:pic>
        <p:pic>
          <p:nvPicPr>
            <p:cNvPr id="492" name="Google Shape;492;p43"/>
            <p:cNvPicPr preferRelativeResize="0"/>
            <p:nvPr/>
          </p:nvPicPr>
          <p:blipFill>
            <a:blip r:embed="rId4">
              <a:alphaModFix/>
            </a:blip>
            <a:stretch>
              <a:fillRect/>
            </a:stretch>
          </p:blipFill>
          <p:spPr>
            <a:xfrm>
              <a:off x="1966107" y="587535"/>
              <a:ext cx="1537875" cy="1310475"/>
            </a:xfrm>
            <a:prstGeom prst="rect">
              <a:avLst/>
            </a:prstGeom>
            <a:noFill/>
            <a:ln>
              <a:noFill/>
            </a:ln>
          </p:spPr>
        </p:pic>
      </p:grpSp>
      <p:cxnSp>
        <p:nvCxnSpPr>
          <p:cNvPr id="493" name="Google Shape;493;p43"/>
          <p:cNvCxnSpPr/>
          <p:nvPr/>
        </p:nvCxnSpPr>
        <p:spPr>
          <a:xfrm>
            <a:off x="5822215" y="1447850"/>
            <a:ext cx="0" cy="28173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43"/>
          <p:cNvSpPr/>
          <p:nvPr/>
        </p:nvSpPr>
        <p:spPr>
          <a:xfrm>
            <a:off x="6072100" y="3581400"/>
            <a:ext cx="2538600" cy="11430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Exclusive atmosphere while promoting health and safety. Each room includes a private grill and  </a:t>
            </a:r>
            <a:r>
              <a:rPr lang="en" sz="1200">
                <a:latin typeface="Times New Roman"/>
                <a:ea typeface="Times New Roman"/>
                <a:cs typeface="Times New Roman"/>
                <a:sym typeface="Times New Roman"/>
              </a:rPr>
              <a:t>glass barrier around the grill for extra protection. The room is complete with Japanese art dividers. </a:t>
            </a:r>
            <a:endParaRPr sz="1200">
              <a:latin typeface="Times New Roman"/>
              <a:ea typeface="Times New Roman"/>
              <a:cs typeface="Times New Roman"/>
              <a:sym typeface="Times New Roman"/>
            </a:endParaRPr>
          </a:p>
        </p:txBody>
      </p:sp>
      <p:sp>
        <p:nvSpPr>
          <p:cNvPr id="495" name="Google Shape;495;p43"/>
          <p:cNvSpPr/>
          <p:nvPr/>
        </p:nvSpPr>
        <p:spPr>
          <a:xfrm>
            <a:off x="5995000" y="1066800"/>
            <a:ext cx="2615700" cy="304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Private Rooms</a:t>
            </a:r>
            <a:endParaRPr b="1">
              <a:solidFill>
                <a:srgbClr val="FFFFFF"/>
              </a:solidFill>
              <a:latin typeface="Times New Roman"/>
              <a:ea typeface="Times New Roman"/>
              <a:cs typeface="Times New Roman"/>
              <a:sym typeface="Times New Roman"/>
            </a:endParaRPr>
          </a:p>
        </p:txBody>
      </p:sp>
      <p:pic>
        <p:nvPicPr>
          <p:cNvPr id="496" name="Google Shape;496;p43"/>
          <p:cNvPicPr preferRelativeResize="0"/>
          <p:nvPr/>
        </p:nvPicPr>
        <p:blipFill>
          <a:blip r:embed="rId5">
            <a:alphaModFix/>
          </a:blip>
          <a:stretch>
            <a:fillRect/>
          </a:stretch>
        </p:blipFill>
        <p:spPr>
          <a:xfrm>
            <a:off x="7813187" y="2688543"/>
            <a:ext cx="740526" cy="740524"/>
          </a:xfrm>
          <a:prstGeom prst="rect">
            <a:avLst/>
          </a:prstGeom>
          <a:noFill/>
          <a:ln>
            <a:noFill/>
          </a:ln>
        </p:spPr>
      </p:pic>
      <p:cxnSp>
        <p:nvCxnSpPr>
          <p:cNvPr id="497" name="Google Shape;497;p43"/>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43"/>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Re-Opening</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44"/>
          <p:cNvPicPr preferRelativeResize="0"/>
          <p:nvPr/>
        </p:nvPicPr>
        <p:blipFill rotWithShape="1">
          <a:blip r:embed="rId3">
            <a:alphaModFix/>
          </a:blip>
          <a:srcRect b="7471" l="0" r="0" t="28556"/>
          <a:stretch/>
        </p:blipFill>
        <p:spPr>
          <a:xfrm>
            <a:off x="546450" y="1184725"/>
            <a:ext cx="1590300" cy="1525950"/>
          </a:xfrm>
          <a:prstGeom prst="rect">
            <a:avLst/>
          </a:prstGeom>
          <a:noFill/>
          <a:ln>
            <a:noFill/>
          </a:ln>
        </p:spPr>
      </p:pic>
      <p:pic>
        <p:nvPicPr>
          <p:cNvPr id="504" name="Google Shape;504;p44"/>
          <p:cNvPicPr preferRelativeResize="0"/>
          <p:nvPr/>
        </p:nvPicPr>
        <p:blipFill rotWithShape="1">
          <a:blip r:embed="rId4">
            <a:alphaModFix/>
          </a:blip>
          <a:srcRect b="10476" l="27273" r="18602" t="9182"/>
          <a:stretch/>
        </p:blipFill>
        <p:spPr>
          <a:xfrm>
            <a:off x="2528650" y="1184737"/>
            <a:ext cx="1600627" cy="1574701"/>
          </a:xfrm>
          <a:prstGeom prst="rect">
            <a:avLst/>
          </a:prstGeom>
          <a:noFill/>
          <a:ln>
            <a:noFill/>
          </a:ln>
        </p:spPr>
      </p:pic>
      <p:sp>
        <p:nvSpPr>
          <p:cNvPr id="505" name="Google Shape;505;p44"/>
          <p:cNvSpPr txBox="1"/>
          <p:nvPr>
            <p:ph type="ctrTitle"/>
          </p:nvPr>
        </p:nvSpPr>
        <p:spPr>
          <a:xfrm>
            <a:off x="373325" y="215375"/>
            <a:ext cx="65871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New dine-in operations </a:t>
            </a:r>
            <a:r>
              <a:rPr lang="en" sz="2000">
                <a:solidFill>
                  <a:srgbClr val="000000"/>
                </a:solidFill>
                <a:latin typeface="Times"/>
                <a:ea typeface="Times"/>
                <a:cs typeface="Times"/>
                <a:sym typeface="Times"/>
              </a:rPr>
              <a:t>focused on quality, experience, and high safety measures</a:t>
            </a:r>
            <a:endParaRPr sz="2000">
              <a:solidFill>
                <a:srgbClr val="000000"/>
              </a:solidFill>
              <a:latin typeface="Times"/>
              <a:ea typeface="Times"/>
              <a:cs typeface="Times"/>
              <a:sym typeface="Times"/>
            </a:endParaRPr>
          </a:p>
        </p:txBody>
      </p:sp>
      <p:grpSp>
        <p:nvGrpSpPr>
          <p:cNvPr id="506" name="Google Shape;506;p44"/>
          <p:cNvGrpSpPr/>
          <p:nvPr/>
        </p:nvGrpSpPr>
        <p:grpSpPr>
          <a:xfrm>
            <a:off x="4976239" y="1621737"/>
            <a:ext cx="993200" cy="1095572"/>
            <a:chOff x="1101625" y="1995375"/>
            <a:chExt cx="2007275" cy="2638025"/>
          </a:xfrm>
        </p:grpSpPr>
        <p:sp>
          <p:nvSpPr>
            <p:cNvPr id="507" name="Google Shape;507;p44"/>
            <p:cNvSpPr/>
            <p:nvPr/>
          </p:nvSpPr>
          <p:spPr>
            <a:xfrm>
              <a:off x="1281125" y="1995375"/>
              <a:ext cx="135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1101625" y="3155250"/>
              <a:ext cx="108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rot="5400000">
              <a:off x="1731750" y="3256250"/>
              <a:ext cx="2515500" cy="238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4"/>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44"/>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12" name="Google Shape;512;p44"/>
          <p:cNvCxnSpPr>
            <a:stCxn id="510" idx="3"/>
            <a:endCxn id="511"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513" name="Google Shape;513;p44"/>
          <p:cNvCxnSpPr>
            <a:stCxn id="511" idx="3"/>
            <a:endCxn id="514"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515" name="Google Shape;515;p44"/>
          <p:cNvSpPr txBox="1"/>
          <p:nvPr/>
        </p:nvSpPr>
        <p:spPr>
          <a:xfrm>
            <a:off x="755775" y="2866875"/>
            <a:ext cx="1185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Reserve</a:t>
            </a:r>
            <a:endParaRPr b="1" sz="1500">
              <a:solidFill>
                <a:srgbClr val="FFFFFF"/>
              </a:solidFill>
              <a:latin typeface="Times"/>
              <a:ea typeface="Times"/>
              <a:cs typeface="Times"/>
              <a:sym typeface="Times"/>
            </a:endParaRPr>
          </a:p>
        </p:txBody>
      </p:sp>
      <p:sp>
        <p:nvSpPr>
          <p:cNvPr id="516" name="Google Shape;516;p44"/>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Check-In</a:t>
            </a:r>
            <a:endParaRPr b="1" sz="1500">
              <a:solidFill>
                <a:srgbClr val="FFFFFF"/>
              </a:solidFill>
              <a:latin typeface="Times"/>
              <a:ea typeface="Times"/>
              <a:cs typeface="Times"/>
              <a:sym typeface="Times"/>
            </a:endParaRPr>
          </a:p>
        </p:txBody>
      </p:sp>
      <p:sp>
        <p:nvSpPr>
          <p:cNvPr id="517" name="Google Shape;517;p44"/>
          <p:cNvSpPr/>
          <p:nvPr/>
        </p:nvSpPr>
        <p:spPr>
          <a:xfrm>
            <a:off x="546450" y="1184725"/>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8" name="Google Shape;518;p44"/>
          <p:cNvPicPr preferRelativeResize="0"/>
          <p:nvPr/>
        </p:nvPicPr>
        <p:blipFill rotWithShape="1">
          <a:blip r:embed="rId5">
            <a:alphaModFix/>
          </a:blip>
          <a:srcRect b="4682" l="19503" r="15311" t="1482"/>
          <a:stretch/>
        </p:blipFill>
        <p:spPr>
          <a:xfrm>
            <a:off x="4677700" y="1184725"/>
            <a:ext cx="1590298" cy="1574726"/>
          </a:xfrm>
          <a:prstGeom prst="rect">
            <a:avLst/>
          </a:prstGeom>
          <a:noFill/>
          <a:ln>
            <a:noFill/>
          </a:ln>
        </p:spPr>
      </p:pic>
      <p:sp>
        <p:nvSpPr>
          <p:cNvPr id="519" name="Google Shape;519;p44"/>
          <p:cNvSpPr/>
          <p:nvPr/>
        </p:nvSpPr>
        <p:spPr>
          <a:xfrm>
            <a:off x="4682457" y="2895070"/>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44"/>
          <p:cNvSpPr txBox="1"/>
          <p:nvPr/>
        </p:nvSpPr>
        <p:spPr>
          <a:xfrm>
            <a:off x="4808601" y="2863142"/>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Experience</a:t>
            </a:r>
            <a:endParaRPr b="1" sz="1500">
              <a:solidFill>
                <a:srgbClr val="FFFFFF"/>
              </a:solidFill>
              <a:latin typeface="Times"/>
              <a:ea typeface="Times"/>
              <a:cs typeface="Times"/>
              <a:sym typeface="Times"/>
            </a:endParaRPr>
          </a:p>
        </p:txBody>
      </p:sp>
      <p:sp>
        <p:nvSpPr>
          <p:cNvPr id="521" name="Google Shape;521;p44"/>
          <p:cNvSpPr txBox="1"/>
          <p:nvPr/>
        </p:nvSpPr>
        <p:spPr>
          <a:xfrm>
            <a:off x="488775" y="3255275"/>
            <a:ext cx="2040000" cy="14730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Times"/>
              <a:buChar char="●"/>
            </a:pPr>
            <a:r>
              <a:rPr lang="en" sz="1200">
                <a:solidFill>
                  <a:schemeClr val="dk1"/>
                </a:solidFill>
                <a:latin typeface="Times"/>
                <a:ea typeface="Times"/>
                <a:cs typeface="Times"/>
                <a:sym typeface="Times"/>
              </a:rPr>
              <a:t>Given the uncertainty of COVID-19, in order to mitigate reopening risks,  guests must make reservations in advance</a:t>
            </a:r>
            <a:endParaRPr sz="1200">
              <a:solidFill>
                <a:schemeClr val="dk1"/>
              </a:solidFill>
              <a:latin typeface="Times"/>
              <a:ea typeface="Times"/>
              <a:cs typeface="Times"/>
              <a:sym typeface="Times"/>
            </a:endParaRPr>
          </a:p>
          <a:p>
            <a:pPr indent="-304800" lvl="0" marL="457200" marR="0" rtl="0" algn="l">
              <a:spcBef>
                <a:spcPts val="0"/>
              </a:spcBef>
              <a:spcAft>
                <a:spcPts val="0"/>
              </a:spcAft>
              <a:buClr>
                <a:schemeClr val="dk1"/>
              </a:buClr>
              <a:buSzPts val="1200"/>
              <a:buFont typeface="Times"/>
              <a:buChar char="●"/>
            </a:pPr>
            <a:r>
              <a:rPr lang="en" sz="1200">
                <a:solidFill>
                  <a:schemeClr val="dk1"/>
                </a:solidFill>
                <a:latin typeface="Times"/>
                <a:ea typeface="Times"/>
                <a:cs typeface="Times"/>
                <a:sym typeface="Times"/>
              </a:rPr>
              <a:t>This system will also help us assess demand and optimize our operations.</a:t>
            </a:r>
            <a:endParaRPr sz="1200">
              <a:solidFill>
                <a:schemeClr val="dk1"/>
              </a:solidFill>
              <a:latin typeface="Times"/>
              <a:ea typeface="Times"/>
              <a:cs typeface="Times"/>
              <a:sym typeface="Times"/>
            </a:endParaRPr>
          </a:p>
        </p:txBody>
      </p:sp>
      <p:sp>
        <p:nvSpPr>
          <p:cNvPr id="522" name="Google Shape;522;p44"/>
          <p:cNvSpPr txBox="1"/>
          <p:nvPr/>
        </p:nvSpPr>
        <p:spPr>
          <a:xfrm>
            <a:off x="2532554" y="3255272"/>
            <a:ext cx="1916700" cy="12927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rgbClr val="2F2F2F"/>
              </a:buClr>
              <a:buSzPts val="1200"/>
              <a:buFont typeface="Times"/>
              <a:buChar char="●"/>
            </a:pPr>
            <a:r>
              <a:rPr lang="en" sz="1200">
                <a:solidFill>
                  <a:srgbClr val="2F2F2F"/>
                </a:solidFill>
                <a:latin typeface="Times"/>
                <a:ea typeface="Times"/>
                <a:cs typeface="Times"/>
                <a:sym typeface="Times"/>
              </a:rPr>
              <a:t>Upon arrival, hand sanitizer will be provided to guests at the entrance. </a:t>
            </a:r>
            <a:endParaRPr sz="1200">
              <a:solidFill>
                <a:srgbClr val="2F2F2F"/>
              </a:solidFill>
              <a:latin typeface="Times"/>
              <a:ea typeface="Times"/>
              <a:cs typeface="Times"/>
              <a:sym typeface="Times"/>
            </a:endParaRPr>
          </a:p>
          <a:p>
            <a:pPr indent="-304800" lvl="0" marL="457200" marR="0" rtl="0" algn="l">
              <a:spcBef>
                <a:spcPts val="0"/>
              </a:spcBef>
              <a:spcAft>
                <a:spcPts val="0"/>
              </a:spcAft>
              <a:buClr>
                <a:srgbClr val="2F2F2F"/>
              </a:buClr>
              <a:buSzPts val="1200"/>
              <a:buFont typeface="Times"/>
              <a:buChar char="●"/>
            </a:pPr>
            <a:r>
              <a:rPr lang="en" sz="1200">
                <a:solidFill>
                  <a:srgbClr val="2F2F2F"/>
                </a:solidFill>
                <a:latin typeface="Times"/>
                <a:ea typeface="Times"/>
                <a:cs typeface="Times"/>
                <a:sym typeface="Times"/>
              </a:rPr>
              <a:t>Guests must wear masks until seated. </a:t>
            </a:r>
            <a:endParaRPr sz="1200">
              <a:solidFill>
                <a:srgbClr val="2F2F2F"/>
              </a:solidFill>
              <a:latin typeface="Times"/>
              <a:ea typeface="Times"/>
              <a:cs typeface="Times"/>
              <a:sym typeface="Times"/>
            </a:endParaRPr>
          </a:p>
          <a:p>
            <a:pPr indent="-304800" lvl="0" marL="457200" marR="0" rtl="0" algn="l">
              <a:spcBef>
                <a:spcPts val="0"/>
              </a:spcBef>
              <a:spcAft>
                <a:spcPts val="0"/>
              </a:spcAft>
              <a:buClr>
                <a:srgbClr val="2F2F2F"/>
              </a:buClr>
              <a:buSzPts val="1200"/>
              <a:buFont typeface="Times"/>
              <a:buChar char="●"/>
            </a:pPr>
            <a:r>
              <a:rPr lang="en" sz="1200">
                <a:solidFill>
                  <a:srgbClr val="2F2F2F"/>
                </a:solidFill>
                <a:latin typeface="Times"/>
                <a:ea typeface="Times"/>
                <a:cs typeface="Times"/>
                <a:sym typeface="Times"/>
              </a:rPr>
              <a:t>Contact information will be asked for contact tracing purposes. </a:t>
            </a:r>
            <a:endParaRPr sz="1200">
              <a:solidFill>
                <a:srgbClr val="2F2F2F"/>
              </a:solidFill>
              <a:latin typeface="Times"/>
              <a:ea typeface="Times"/>
              <a:cs typeface="Times"/>
              <a:sym typeface="Times"/>
            </a:endParaRPr>
          </a:p>
        </p:txBody>
      </p:sp>
      <p:sp>
        <p:nvSpPr>
          <p:cNvPr id="523" name="Google Shape;523;p44"/>
          <p:cNvSpPr txBox="1"/>
          <p:nvPr/>
        </p:nvSpPr>
        <p:spPr>
          <a:xfrm>
            <a:off x="4682450" y="3321150"/>
            <a:ext cx="2040000" cy="13842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rgbClr val="2F2F2F"/>
              </a:buClr>
              <a:buSzPts val="1200"/>
              <a:buFont typeface="Times"/>
              <a:buChar char="●"/>
            </a:pPr>
            <a:r>
              <a:rPr lang="en" sz="1200">
                <a:solidFill>
                  <a:srgbClr val="2F2F2F"/>
                </a:solidFill>
                <a:latin typeface="Times"/>
                <a:ea typeface="Times"/>
                <a:cs typeface="Times"/>
                <a:sym typeface="Times"/>
              </a:rPr>
              <a:t>Self-assess for symptoms daily</a:t>
            </a:r>
            <a:endParaRPr sz="1200">
              <a:solidFill>
                <a:srgbClr val="2F2F2F"/>
              </a:solidFill>
              <a:latin typeface="Times"/>
              <a:ea typeface="Times"/>
              <a:cs typeface="Times"/>
              <a:sym typeface="Times"/>
            </a:endParaRPr>
          </a:p>
          <a:p>
            <a:pPr indent="-304800" lvl="0" marL="457200" marR="0" rtl="0" algn="l">
              <a:spcBef>
                <a:spcPts val="0"/>
              </a:spcBef>
              <a:spcAft>
                <a:spcPts val="0"/>
              </a:spcAft>
              <a:buClr>
                <a:srgbClr val="2F2F2F"/>
              </a:buClr>
              <a:buSzPts val="1200"/>
              <a:buFont typeface="Times"/>
              <a:buChar char="●"/>
            </a:pPr>
            <a:r>
              <a:rPr lang="en" sz="1200">
                <a:solidFill>
                  <a:srgbClr val="2F2F2F"/>
                </a:solidFill>
                <a:latin typeface="Times"/>
                <a:ea typeface="Times"/>
                <a:cs typeface="Times"/>
                <a:sym typeface="Times"/>
              </a:rPr>
              <a:t> complete hourly temperature checks, and training for disease prevention. Public transit is discouraged and chefs will use 5 ft spatulas to serve food.</a:t>
            </a:r>
            <a:endParaRPr sz="1200">
              <a:solidFill>
                <a:srgbClr val="2F2F2F"/>
              </a:solidFill>
              <a:latin typeface="Times"/>
              <a:ea typeface="Times"/>
              <a:cs typeface="Times"/>
              <a:sym typeface="Times"/>
            </a:endParaRPr>
          </a:p>
        </p:txBody>
      </p:sp>
      <p:sp>
        <p:nvSpPr>
          <p:cNvPr id="524" name="Google Shape;524;p44"/>
          <p:cNvSpPr/>
          <p:nvPr/>
        </p:nvSpPr>
        <p:spPr>
          <a:xfrm>
            <a:off x="2533813" y="1209038"/>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44"/>
          <p:cNvSpPr/>
          <p:nvPr/>
        </p:nvSpPr>
        <p:spPr>
          <a:xfrm>
            <a:off x="4677700" y="1209038"/>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26" name="Google Shape;526;p44"/>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44"/>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Re-Opening</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5"/>
          <p:cNvSpPr txBox="1"/>
          <p:nvPr>
            <p:ph type="ctrTitle"/>
          </p:nvPr>
        </p:nvSpPr>
        <p:spPr>
          <a:xfrm>
            <a:off x="373325" y="215375"/>
            <a:ext cx="65871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New dine-in operations focused on quality, experience, and high safety measures</a:t>
            </a:r>
            <a:endParaRPr sz="2000">
              <a:solidFill>
                <a:srgbClr val="000000"/>
              </a:solidFill>
              <a:latin typeface="Times"/>
              <a:ea typeface="Times"/>
              <a:cs typeface="Times"/>
              <a:sym typeface="Times"/>
            </a:endParaRPr>
          </a:p>
        </p:txBody>
      </p:sp>
      <p:grpSp>
        <p:nvGrpSpPr>
          <p:cNvPr id="533" name="Google Shape;533;p45"/>
          <p:cNvGrpSpPr/>
          <p:nvPr/>
        </p:nvGrpSpPr>
        <p:grpSpPr>
          <a:xfrm>
            <a:off x="4976239" y="1621737"/>
            <a:ext cx="993200" cy="1095572"/>
            <a:chOff x="1101625" y="1995375"/>
            <a:chExt cx="2007275" cy="2638025"/>
          </a:xfrm>
        </p:grpSpPr>
        <p:sp>
          <p:nvSpPr>
            <p:cNvPr id="534" name="Google Shape;534;p45"/>
            <p:cNvSpPr/>
            <p:nvPr/>
          </p:nvSpPr>
          <p:spPr>
            <a:xfrm>
              <a:off x="1281125" y="1995375"/>
              <a:ext cx="135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1101625" y="3155250"/>
              <a:ext cx="108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rot="5400000">
              <a:off x="1731750" y="3256250"/>
              <a:ext cx="2515500" cy="238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45"/>
          <p:cNvSpPr txBox="1"/>
          <p:nvPr/>
        </p:nvSpPr>
        <p:spPr>
          <a:xfrm>
            <a:off x="6221806" y="2399647"/>
            <a:ext cx="19905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Our simplified menu in Japanese and English will bring you the authentic teppanyaki experience. Due to COVID-19 precautions, sushi has been removed temporarily.</a:t>
            </a:r>
            <a:endParaRPr sz="1200">
              <a:solidFill>
                <a:srgbClr val="2F2F2F"/>
              </a:solidFill>
              <a:latin typeface="Times"/>
              <a:ea typeface="Times"/>
              <a:cs typeface="Times"/>
              <a:sym typeface="Times"/>
            </a:endParaRPr>
          </a:p>
        </p:txBody>
      </p:sp>
      <p:pic>
        <p:nvPicPr>
          <p:cNvPr id="538" name="Google Shape;538;p45"/>
          <p:cNvPicPr preferRelativeResize="0"/>
          <p:nvPr/>
        </p:nvPicPr>
        <p:blipFill>
          <a:blip r:embed="rId3">
            <a:alphaModFix/>
          </a:blip>
          <a:stretch>
            <a:fillRect/>
          </a:stretch>
        </p:blipFill>
        <p:spPr>
          <a:xfrm>
            <a:off x="3362863" y="1309700"/>
            <a:ext cx="1839863" cy="2023970"/>
          </a:xfrm>
          <a:prstGeom prst="rect">
            <a:avLst/>
          </a:prstGeom>
          <a:noFill/>
          <a:ln>
            <a:noFill/>
          </a:ln>
        </p:spPr>
      </p:pic>
      <p:cxnSp>
        <p:nvCxnSpPr>
          <p:cNvPr id="539" name="Google Shape;539;p45"/>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40" name="Google Shape;540;p45"/>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Re-Opening</a:t>
            </a:r>
            <a:endParaRPr b="1"/>
          </a:p>
        </p:txBody>
      </p:sp>
      <p:sp>
        <p:nvSpPr>
          <p:cNvPr id="541" name="Google Shape;541;p45"/>
          <p:cNvSpPr txBox="1"/>
          <p:nvPr/>
        </p:nvSpPr>
        <p:spPr>
          <a:xfrm>
            <a:off x="445175" y="2828425"/>
            <a:ext cx="23022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CDBC4"/>
                </a:highlight>
                <a:latin typeface="Times"/>
                <a:ea typeface="Times"/>
                <a:cs typeface="Times"/>
                <a:sym typeface="Times"/>
              </a:rPr>
              <a:t>5-Course Meal</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Higher price for smaller portions.</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Bundling conveys sense of value.</a:t>
            </a:r>
            <a:endParaRPr sz="1200">
              <a:latin typeface="Times"/>
              <a:ea typeface="Times"/>
              <a:cs typeface="Times"/>
              <a:sym typeface="Times"/>
            </a:endParaRPr>
          </a:p>
          <a:p>
            <a:pPr indent="0" lvl="0" marL="0" rtl="0" algn="l">
              <a:spcBef>
                <a:spcPts val="0"/>
              </a:spcBef>
              <a:spcAft>
                <a:spcPts val="0"/>
              </a:spcAft>
              <a:buNone/>
            </a:pPr>
            <a:r>
              <a:t/>
            </a:r>
            <a:endParaRPr b="1">
              <a:latin typeface="Times"/>
              <a:ea typeface="Times"/>
              <a:cs typeface="Times"/>
              <a:sym typeface="Times"/>
            </a:endParaRPr>
          </a:p>
        </p:txBody>
      </p:sp>
      <p:sp>
        <p:nvSpPr>
          <p:cNvPr id="542" name="Google Shape;542;p45"/>
          <p:cNvSpPr txBox="1"/>
          <p:nvPr/>
        </p:nvSpPr>
        <p:spPr>
          <a:xfrm>
            <a:off x="3880600" y="3409025"/>
            <a:ext cx="2341200" cy="16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CDBC4"/>
                </a:highlight>
                <a:latin typeface="Times"/>
                <a:ea typeface="Times"/>
                <a:cs typeface="Times"/>
                <a:sym typeface="Times"/>
              </a:rPr>
              <a:t>Hibachi Only</a:t>
            </a:r>
            <a:endParaRPr i="1"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Removed sushi due to increased health concerns during COVID. </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Ingredients used in sushi also have shorter shelf-life, contributing to potential loss via food waste. </a:t>
            </a:r>
            <a:endParaRPr sz="1200">
              <a:latin typeface="Times"/>
              <a:ea typeface="Times"/>
              <a:cs typeface="Times"/>
              <a:sym typeface="Times"/>
            </a:endParaRPr>
          </a:p>
          <a:p>
            <a:pPr indent="0" lvl="0" marL="0" rtl="0" algn="l">
              <a:spcBef>
                <a:spcPts val="0"/>
              </a:spcBef>
              <a:spcAft>
                <a:spcPts val="0"/>
              </a:spcAft>
              <a:buNone/>
            </a:pPr>
            <a:r>
              <a:t/>
            </a:r>
            <a:endParaRPr b="1">
              <a:latin typeface="Times"/>
              <a:ea typeface="Times"/>
              <a:cs typeface="Times"/>
              <a:sym typeface="Times"/>
            </a:endParaRPr>
          </a:p>
        </p:txBody>
      </p:sp>
      <p:sp>
        <p:nvSpPr>
          <p:cNvPr id="543" name="Google Shape;543;p45"/>
          <p:cNvSpPr txBox="1"/>
          <p:nvPr/>
        </p:nvSpPr>
        <p:spPr>
          <a:xfrm>
            <a:off x="6129750" y="956125"/>
            <a:ext cx="2445900" cy="1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CDBC4"/>
                </a:highlight>
                <a:latin typeface="Times"/>
                <a:ea typeface="Times"/>
                <a:cs typeface="Times"/>
                <a:sym typeface="Times"/>
              </a:rPr>
              <a:t>“Japan at Your Doorsteps”</a:t>
            </a:r>
            <a:endParaRPr i="1"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Menu written in both Japanese and English to bring authenticity to our brand. </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Accessible for both English and Japanese speakers.</a:t>
            </a:r>
            <a:endParaRPr sz="1200">
              <a:latin typeface="Times"/>
              <a:ea typeface="Times"/>
              <a:cs typeface="Times"/>
              <a:sym typeface="Times"/>
            </a:endParaRPr>
          </a:p>
          <a:p>
            <a:pPr indent="0" lvl="0" marL="457200" rtl="0" algn="l">
              <a:spcBef>
                <a:spcPts val="0"/>
              </a:spcBef>
              <a:spcAft>
                <a:spcPts val="0"/>
              </a:spcAft>
              <a:buNone/>
            </a:pPr>
            <a:r>
              <a:t/>
            </a:r>
            <a:endParaRPr sz="1200">
              <a:latin typeface="Times"/>
              <a:ea typeface="Times"/>
              <a:cs typeface="Times"/>
              <a:sym typeface="Times"/>
            </a:endParaRPr>
          </a:p>
          <a:p>
            <a:pPr indent="0" lvl="0" marL="0" rtl="0" algn="l">
              <a:spcBef>
                <a:spcPts val="0"/>
              </a:spcBef>
              <a:spcAft>
                <a:spcPts val="0"/>
              </a:spcAft>
              <a:buNone/>
            </a:pPr>
            <a:r>
              <a:t/>
            </a:r>
            <a:endParaRPr b="1">
              <a:latin typeface="Times"/>
              <a:ea typeface="Times"/>
              <a:cs typeface="Times"/>
              <a:sym typeface="Times"/>
            </a:endParaRPr>
          </a:p>
        </p:txBody>
      </p:sp>
      <p:sp>
        <p:nvSpPr>
          <p:cNvPr id="544" name="Google Shape;544;p45"/>
          <p:cNvSpPr txBox="1"/>
          <p:nvPr/>
        </p:nvSpPr>
        <p:spPr>
          <a:xfrm>
            <a:off x="373313" y="1064250"/>
            <a:ext cx="2445900" cy="10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CDBC4"/>
                </a:highlight>
                <a:latin typeface="Times"/>
                <a:ea typeface="Times"/>
                <a:cs typeface="Times"/>
                <a:sym typeface="Times"/>
              </a:rPr>
              <a:t>Higher Prices</a:t>
            </a:r>
            <a:endParaRPr i="1"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To ensure that Margaret’s business will be profitable, the prices are increased to increase margins.</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en" sz="1200">
                <a:latin typeface="Times"/>
                <a:ea typeface="Times"/>
                <a:cs typeface="Times"/>
                <a:sym typeface="Times"/>
              </a:rPr>
              <a:t>Higher prices are justified with more exclusive and upscale atmosphere in addition to more premium </a:t>
            </a:r>
            <a:endParaRPr sz="1200">
              <a:latin typeface="Times"/>
              <a:ea typeface="Times"/>
              <a:cs typeface="Times"/>
              <a:sym typeface="Times"/>
            </a:endParaRPr>
          </a:p>
          <a:p>
            <a:pPr indent="0" lvl="0" marL="0" rtl="0" algn="l">
              <a:spcBef>
                <a:spcPts val="0"/>
              </a:spcBef>
              <a:spcAft>
                <a:spcPts val="0"/>
              </a:spcAft>
              <a:buNone/>
            </a:pPr>
            <a:r>
              <a:t/>
            </a:r>
            <a:endParaRPr b="1">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6"/>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cxnSp>
        <p:nvCxnSpPr>
          <p:cNvPr id="550" name="Google Shape;550;p46"/>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51" name="Google Shape;551;p46"/>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
        <p:nvSpPr>
          <p:cNvPr id="552" name="Google Shape;552;p46"/>
          <p:cNvSpPr txBox="1"/>
          <p:nvPr/>
        </p:nvSpPr>
        <p:spPr>
          <a:xfrm>
            <a:off x="494161" y="1835050"/>
            <a:ext cx="3605700" cy="221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a:t>
            </a:r>
            <a:r>
              <a:rPr lang="en" sz="1600">
                <a:solidFill>
                  <a:schemeClr val="dk1"/>
                </a:solidFill>
                <a:latin typeface="Times New Roman"/>
                <a:ea typeface="Times New Roman"/>
                <a:cs typeface="Times New Roman"/>
                <a:sym typeface="Times New Roman"/>
              </a:rPr>
              <a:t>ast employees will be given </a:t>
            </a:r>
            <a:r>
              <a:rPr lang="en" sz="1600">
                <a:solidFill>
                  <a:schemeClr val="dk1"/>
                </a:solidFill>
                <a:latin typeface="Times New Roman"/>
                <a:ea typeface="Times New Roman"/>
                <a:cs typeface="Times New Roman"/>
                <a:sym typeface="Times New Roman"/>
              </a:rPr>
              <a:t>priority consideration for future positions, </a:t>
            </a:r>
            <a:r>
              <a:rPr lang="en" sz="1600">
                <a:solidFill>
                  <a:schemeClr val="dk1"/>
                </a:solidFill>
                <a:latin typeface="Times New Roman"/>
                <a:ea typeface="Times New Roman"/>
                <a:cs typeface="Times New Roman"/>
                <a:sym typeface="Times New Roman"/>
              </a:rPr>
              <a:t>ideally returning to full employment level</a:t>
            </a:r>
            <a:r>
              <a:rPr lang="en" sz="1600">
                <a:solidFill>
                  <a:schemeClr val="dk1"/>
                </a:solidFill>
                <a:latin typeface="Times New Roman"/>
                <a:ea typeface="Times New Roman"/>
                <a:cs typeface="Times New Roman"/>
                <a:sym typeface="Times New Roman"/>
              </a:rPr>
              <a:t>s by late Fall 2020.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 further show commitment to the employees, we recommend the owner to allocate her own salary to help her laid-off employees. </a:t>
            </a:r>
            <a:endParaRPr sz="1600">
              <a:solidFill>
                <a:schemeClr val="dk1"/>
              </a:solidFill>
              <a:latin typeface="Times New Roman"/>
              <a:ea typeface="Times New Roman"/>
              <a:cs typeface="Times New Roman"/>
              <a:sym typeface="Times New Roman"/>
            </a:endParaRPr>
          </a:p>
        </p:txBody>
      </p:sp>
      <p:sp>
        <p:nvSpPr>
          <p:cNvPr id="553" name="Google Shape;553;p46"/>
          <p:cNvSpPr txBox="1"/>
          <p:nvPr/>
        </p:nvSpPr>
        <p:spPr>
          <a:xfrm>
            <a:off x="351135" y="1230915"/>
            <a:ext cx="3012300" cy="30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Communication</a:t>
            </a:r>
            <a:endParaRPr b="1" sz="1800">
              <a:latin typeface="Times New Roman"/>
              <a:ea typeface="Times New Roman"/>
              <a:cs typeface="Times New Roman"/>
              <a:sym typeface="Times New Roman"/>
            </a:endParaRPr>
          </a:p>
        </p:txBody>
      </p:sp>
      <p:pic>
        <p:nvPicPr>
          <p:cNvPr id="554" name="Google Shape;554;p46"/>
          <p:cNvPicPr preferRelativeResize="0"/>
          <p:nvPr/>
        </p:nvPicPr>
        <p:blipFill>
          <a:blip r:embed="rId3">
            <a:alphaModFix/>
          </a:blip>
          <a:stretch>
            <a:fillRect/>
          </a:stretch>
        </p:blipFill>
        <p:spPr>
          <a:xfrm>
            <a:off x="5094525" y="1147925"/>
            <a:ext cx="474375" cy="47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ctrTitle"/>
          </p:nvPr>
        </p:nvSpPr>
        <p:spPr>
          <a:xfrm>
            <a:off x="1143000" y="841772"/>
            <a:ext cx="6858000" cy="9108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Calibri"/>
              <a:buNone/>
            </a:pPr>
            <a:r>
              <a:rPr lang="en"/>
              <a:t>Title slide</a:t>
            </a:r>
            <a:endParaRPr/>
          </a:p>
        </p:txBody>
      </p:sp>
      <p:sp>
        <p:nvSpPr>
          <p:cNvPr id="153" name="Google Shape;153;p29"/>
          <p:cNvSpPr txBox="1"/>
          <p:nvPr>
            <p:ph idx="1" type="subTitle"/>
          </p:nvPr>
        </p:nvSpPr>
        <p:spPr>
          <a:xfrm>
            <a:off x="1143000" y="1847850"/>
            <a:ext cx="6858000" cy="2095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Good afternoon everyone, </a:t>
            </a:r>
            <a:endParaRPr/>
          </a:p>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1800"/>
              <a:buNone/>
            </a:pPr>
            <a:r>
              <a:rPr lang="en"/>
              <a:t>My name is Kevin we’re from team 47</a:t>
            </a:r>
            <a:endParaRPr/>
          </a:p>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1800"/>
              <a:buNone/>
            </a:pPr>
            <a:r>
              <a:rPr lang="en"/>
              <a:t>As we all know, Covid 19 is changing our world and forces many small businesses like Margaret’s to adapt to our new lives.. Today, we’re going to be talking how about we’re bringing teppanyaki to life in order to survive and thrive in this pandemic..</a:t>
            </a:r>
            <a:endParaRPr/>
          </a:p>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1800"/>
              <a:buNone/>
            </a:pPr>
            <a:r>
              <a:t/>
            </a:r>
            <a:endParaRPr/>
          </a:p>
        </p:txBody>
      </p:sp>
      <p:sp>
        <p:nvSpPr>
          <p:cNvPr id="154" name="Google Shape;154;p29"/>
          <p:cNvSpPr txBox="1"/>
          <p:nvPr/>
        </p:nvSpPr>
        <p:spPr>
          <a:xfrm>
            <a:off x="485775" y="457200"/>
            <a:ext cx="5753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3 MINUTE for my part without mission statement</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7"/>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sp>
        <p:nvSpPr>
          <p:cNvPr id="560" name="Google Shape;560;p47"/>
          <p:cNvSpPr txBox="1"/>
          <p:nvPr/>
        </p:nvSpPr>
        <p:spPr>
          <a:xfrm>
            <a:off x="447940" y="1886475"/>
            <a:ext cx="4151400" cy="263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Professional training will be available to prepare chefs for omakase services.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will allocate up to $8000 per month to finance the training costs, provide in-training chefs with a weekly stipend. </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Upon reopening, dine-in chefs will also receive a salary increase by $4/hr.</a:t>
            </a:r>
            <a:endParaRPr sz="1600">
              <a:solidFill>
                <a:schemeClr val="dk1"/>
              </a:solidFill>
              <a:latin typeface="Times New Roman"/>
              <a:ea typeface="Times New Roman"/>
              <a:cs typeface="Times New Roman"/>
              <a:sym typeface="Times New Roman"/>
            </a:endParaRPr>
          </a:p>
        </p:txBody>
      </p:sp>
      <p:sp>
        <p:nvSpPr>
          <p:cNvPr id="561" name="Google Shape;561;p47"/>
          <p:cNvSpPr txBox="1"/>
          <p:nvPr/>
        </p:nvSpPr>
        <p:spPr>
          <a:xfrm>
            <a:off x="609882" y="1210575"/>
            <a:ext cx="25815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Career Advancement</a:t>
            </a:r>
            <a:endParaRPr b="1" sz="1800">
              <a:latin typeface="Times New Roman"/>
              <a:ea typeface="Times New Roman"/>
              <a:cs typeface="Times New Roman"/>
              <a:sym typeface="Times New Roman"/>
            </a:endParaRPr>
          </a:p>
        </p:txBody>
      </p:sp>
      <p:pic>
        <p:nvPicPr>
          <p:cNvPr id="562" name="Google Shape;562;p47"/>
          <p:cNvPicPr preferRelativeResize="0"/>
          <p:nvPr/>
        </p:nvPicPr>
        <p:blipFill>
          <a:blip r:embed="rId3">
            <a:alphaModFix/>
          </a:blip>
          <a:stretch>
            <a:fillRect/>
          </a:stretch>
        </p:blipFill>
        <p:spPr>
          <a:xfrm>
            <a:off x="4423825" y="1210563"/>
            <a:ext cx="474374" cy="474374"/>
          </a:xfrm>
          <a:prstGeom prst="rect">
            <a:avLst/>
          </a:prstGeom>
          <a:noFill/>
          <a:ln>
            <a:noFill/>
          </a:ln>
        </p:spPr>
      </p:pic>
      <p:cxnSp>
        <p:nvCxnSpPr>
          <p:cNvPr id="563" name="Google Shape;563;p47"/>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64" name="Google Shape;564;p47"/>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8"/>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cxnSp>
        <p:nvCxnSpPr>
          <p:cNvPr id="570" name="Google Shape;570;p48"/>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48"/>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
        <p:nvSpPr>
          <p:cNvPr id="572" name="Google Shape;572;p48"/>
          <p:cNvSpPr txBox="1"/>
          <p:nvPr/>
        </p:nvSpPr>
        <p:spPr>
          <a:xfrm>
            <a:off x="351124" y="1596600"/>
            <a:ext cx="4322700" cy="276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 ensure that all of our employees can arrive to work safely, we will provide carpool, housing stipends, and COVID-19 hazard pay to alleviate our employees’ stress in transitioning during this difficult time.</a:t>
            </a:r>
            <a:endParaRPr sz="1600">
              <a:solidFill>
                <a:schemeClr val="dk1"/>
              </a:solidFill>
              <a:latin typeface="Times New Roman"/>
              <a:ea typeface="Times New Roman"/>
              <a:cs typeface="Times New Roman"/>
              <a:sym typeface="Times New Roman"/>
            </a:endParaRPr>
          </a:p>
        </p:txBody>
      </p:sp>
      <p:sp>
        <p:nvSpPr>
          <p:cNvPr id="573" name="Google Shape;573;p48"/>
          <p:cNvSpPr txBox="1"/>
          <p:nvPr/>
        </p:nvSpPr>
        <p:spPr>
          <a:xfrm>
            <a:off x="711283" y="1111700"/>
            <a:ext cx="27753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Employee Benefits</a:t>
            </a:r>
            <a:endParaRPr b="1" sz="1800">
              <a:latin typeface="Times New Roman"/>
              <a:ea typeface="Times New Roman"/>
              <a:cs typeface="Times New Roman"/>
              <a:sym typeface="Times New Roman"/>
            </a:endParaRPr>
          </a:p>
        </p:txBody>
      </p:sp>
      <p:pic>
        <p:nvPicPr>
          <p:cNvPr id="574" name="Google Shape;574;p48"/>
          <p:cNvPicPr preferRelativeResize="0"/>
          <p:nvPr/>
        </p:nvPicPr>
        <p:blipFill>
          <a:blip r:embed="rId3">
            <a:alphaModFix/>
          </a:blip>
          <a:stretch>
            <a:fillRect/>
          </a:stretch>
        </p:blipFill>
        <p:spPr>
          <a:xfrm>
            <a:off x="5637925" y="1438988"/>
            <a:ext cx="474375" cy="47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9"/>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grpSp>
        <p:nvGrpSpPr>
          <p:cNvPr id="580" name="Google Shape;580;p49"/>
          <p:cNvGrpSpPr/>
          <p:nvPr/>
        </p:nvGrpSpPr>
        <p:grpSpPr>
          <a:xfrm>
            <a:off x="351142" y="1153088"/>
            <a:ext cx="5499183" cy="2617813"/>
            <a:chOff x="335129" y="924488"/>
            <a:chExt cx="5499183" cy="2617813"/>
          </a:xfrm>
        </p:grpSpPr>
        <p:sp>
          <p:nvSpPr>
            <p:cNvPr id="581" name="Google Shape;581;p49"/>
            <p:cNvSpPr txBox="1"/>
            <p:nvPr/>
          </p:nvSpPr>
          <p:spPr>
            <a:xfrm>
              <a:off x="335129" y="1322600"/>
              <a:ext cx="4395900" cy="221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 help our team build and stay connected during the COVID era, we will implement all expenses paid omakase practice sessions at employees’ homes, weekly virtual happy hours, and weekly virtual mental health support groups.</a:t>
              </a:r>
              <a:endParaRPr sz="1600">
                <a:solidFill>
                  <a:schemeClr val="dk1"/>
                </a:solidFill>
                <a:latin typeface="Times New Roman"/>
                <a:ea typeface="Times New Roman"/>
                <a:cs typeface="Times New Roman"/>
                <a:sym typeface="Times New Roman"/>
              </a:endParaRPr>
            </a:p>
          </p:txBody>
        </p:sp>
        <p:sp>
          <p:nvSpPr>
            <p:cNvPr id="582" name="Google Shape;582;p49"/>
            <p:cNvSpPr txBox="1"/>
            <p:nvPr/>
          </p:nvSpPr>
          <p:spPr>
            <a:xfrm>
              <a:off x="751175" y="924500"/>
              <a:ext cx="1672800" cy="28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Team Building</a:t>
              </a:r>
              <a:endParaRPr b="1" sz="1800">
                <a:latin typeface="Times New Roman"/>
                <a:ea typeface="Times New Roman"/>
                <a:cs typeface="Times New Roman"/>
                <a:sym typeface="Times New Roman"/>
              </a:endParaRPr>
            </a:p>
          </p:txBody>
        </p:sp>
        <p:pic>
          <p:nvPicPr>
            <p:cNvPr id="583" name="Google Shape;583;p49"/>
            <p:cNvPicPr preferRelativeResize="0"/>
            <p:nvPr/>
          </p:nvPicPr>
          <p:blipFill>
            <a:blip r:embed="rId3">
              <a:alphaModFix/>
            </a:blip>
            <a:stretch>
              <a:fillRect/>
            </a:stretch>
          </p:blipFill>
          <p:spPr>
            <a:xfrm>
              <a:off x="5359938" y="924488"/>
              <a:ext cx="474375" cy="474375"/>
            </a:xfrm>
            <a:prstGeom prst="rect">
              <a:avLst/>
            </a:prstGeom>
            <a:noFill/>
            <a:ln>
              <a:noFill/>
            </a:ln>
          </p:spPr>
        </p:pic>
      </p:grpSp>
      <p:cxnSp>
        <p:nvCxnSpPr>
          <p:cNvPr id="584" name="Google Shape;584;p49"/>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585" name="Google Shape;585;p49"/>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txBox="1"/>
          <p:nvPr>
            <p:ph type="ctrTitle"/>
          </p:nvPr>
        </p:nvSpPr>
        <p:spPr>
          <a:xfrm>
            <a:off x="373325" y="215375"/>
            <a:ext cx="8256600" cy="55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Financial Projections &amp; Assumptions</a:t>
            </a:r>
            <a:endParaRPr sz="2000">
              <a:solidFill>
                <a:srgbClr val="000000"/>
              </a:solidFill>
              <a:latin typeface="Times"/>
              <a:ea typeface="Times"/>
              <a:cs typeface="Times"/>
              <a:sym typeface="Times"/>
            </a:endParaRPr>
          </a:p>
        </p:txBody>
      </p:sp>
      <p:cxnSp>
        <p:nvCxnSpPr>
          <p:cNvPr id="591" name="Google Shape;591;p50"/>
          <p:cNvCxnSpPr/>
          <p:nvPr/>
        </p:nvCxnSpPr>
        <p:spPr>
          <a:xfrm>
            <a:off x="447950" y="701400"/>
            <a:ext cx="8207700" cy="0"/>
          </a:xfrm>
          <a:prstGeom prst="straightConnector1">
            <a:avLst/>
          </a:prstGeom>
          <a:noFill/>
          <a:ln cap="flat" cmpd="sng" w="9525">
            <a:solidFill>
              <a:schemeClr val="dk2"/>
            </a:solidFill>
            <a:prstDash val="solid"/>
            <a:round/>
            <a:headEnd len="med" w="med" type="none"/>
            <a:tailEnd len="med" w="med" type="none"/>
          </a:ln>
        </p:spPr>
      </p:cxnSp>
      <p:sp>
        <p:nvSpPr>
          <p:cNvPr id="592" name="Google Shape;592;p50"/>
          <p:cNvSpPr txBox="1"/>
          <p:nvPr/>
        </p:nvSpPr>
        <p:spPr>
          <a:xfrm>
            <a:off x="6960450" y="2183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Financials</a:t>
            </a:r>
            <a:endParaRPr b="1">
              <a:latin typeface="Times New Roman"/>
              <a:ea typeface="Times New Roman"/>
              <a:cs typeface="Times New Roman"/>
              <a:sym typeface="Times New Roman"/>
            </a:endParaRPr>
          </a:p>
        </p:txBody>
      </p:sp>
      <p:sp>
        <p:nvSpPr>
          <p:cNvPr id="593" name="Google Shape;593;p50"/>
          <p:cNvSpPr txBox="1"/>
          <p:nvPr/>
        </p:nvSpPr>
        <p:spPr>
          <a:xfrm>
            <a:off x="5666025" y="1406725"/>
            <a:ext cx="28218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pic>
        <p:nvPicPr>
          <p:cNvPr id="594" name="Google Shape;594;p50" title="Chart"/>
          <p:cNvPicPr preferRelativeResize="0"/>
          <p:nvPr/>
        </p:nvPicPr>
        <p:blipFill>
          <a:blip r:embed="rId3">
            <a:alphaModFix/>
          </a:blip>
          <a:stretch>
            <a:fillRect/>
          </a:stretch>
        </p:blipFill>
        <p:spPr>
          <a:xfrm>
            <a:off x="447950" y="834150"/>
            <a:ext cx="4676213" cy="3876650"/>
          </a:xfrm>
          <a:prstGeom prst="rect">
            <a:avLst/>
          </a:prstGeom>
          <a:noFill/>
          <a:ln>
            <a:noFill/>
          </a:ln>
        </p:spPr>
      </p:pic>
      <p:sp>
        <p:nvSpPr>
          <p:cNvPr id="595" name="Google Shape;595;p50"/>
          <p:cNvSpPr txBox="1"/>
          <p:nvPr/>
        </p:nvSpPr>
        <p:spPr>
          <a:xfrm>
            <a:off x="5666025" y="834150"/>
            <a:ext cx="2740200" cy="2109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Times New Roman"/>
                <a:ea typeface="Times New Roman"/>
                <a:cs typeface="Times New Roman"/>
                <a:sym typeface="Times New Roman"/>
              </a:rPr>
              <a:t>Assumptions</a:t>
            </a:r>
            <a:endParaRPr b="1" sz="1000">
              <a:solidFill>
                <a:srgbClr val="FFFFFF"/>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1"/>
          <p:cNvSpPr txBox="1"/>
          <p:nvPr>
            <p:ph type="ctrTitle"/>
          </p:nvPr>
        </p:nvSpPr>
        <p:spPr>
          <a:xfrm>
            <a:off x="373325" y="215375"/>
            <a:ext cx="8256600" cy="55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Financial Strategy &amp; Synergy</a:t>
            </a:r>
            <a:endParaRPr sz="2000">
              <a:solidFill>
                <a:srgbClr val="000000"/>
              </a:solidFill>
              <a:latin typeface="Times"/>
              <a:ea typeface="Times"/>
              <a:cs typeface="Times"/>
              <a:sym typeface="Times"/>
            </a:endParaRPr>
          </a:p>
        </p:txBody>
      </p:sp>
      <p:sp>
        <p:nvSpPr>
          <p:cNvPr id="601" name="Google Shape;601;p51"/>
          <p:cNvSpPr txBox="1"/>
          <p:nvPr/>
        </p:nvSpPr>
        <p:spPr>
          <a:xfrm>
            <a:off x="447950" y="914400"/>
            <a:ext cx="3816900" cy="504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Financial Strategy</a:t>
            </a:r>
            <a:endParaRPr b="1">
              <a:solidFill>
                <a:srgbClr val="FFFFFF"/>
              </a:solidFill>
              <a:latin typeface="Times New Roman"/>
              <a:ea typeface="Times New Roman"/>
              <a:cs typeface="Times New Roman"/>
              <a:sym typeface="Times New Roman"/>
            </a:endParaRPr>
          </a:p>
        </p:txBody>
      </p:sp>
      <p:sp>
        <p:nvSpPr>
          <p:cNvPr id="602" name="Google Shape;602;p51"/>
          <p:cNvSpPr txBox="1"/>
          <p:nvPr/>
        </p:nvSpPr>
        <p:spPr>
          <a:xfrm>
            <a:off x="4589369" y="914400"/>
            <a:ext cx="3816900" cy="504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Synergy</a:t>
            </a:r>
            <a:endParaRPr b="1">
              <a:solidFill>
                <a:srgbClr val="FFFFFF"/>
              </a:solidFill>
              <a:latin typeface="Times New Roman"/>
              <a:ea typeface="Times New Roman"/>
              <a:cs typeface="Times New Roman"/>
              <a:sym typeface="Times New Roman"/>
            </a:endParaRPr>
          </a:p>
        </p:txBody>
      </p:sp>
      <p:sp>
        <p:nvSpPr>
          <p:cNvPr id="603" name="Google Shape;603;p51"/>
          <p:cNvSpPr txBox="1"/>
          <p:nvPr/>
        </p:nvSpPr>
        <p:spPr>
          <a:xfrm>
            <a:off x="447976" y="1493497"/>
            <a:ext cx="4141200" cy="28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Monthly Fixed Cost</a:t>
            </a:r>
            <a:r>
              <a:rPr b="1" lang="en" sz="1200">
                <a:solidFill>
                  <a:srgbClr val="C00000"/>
                </a:solidFill>
                <a:latin typeface="Times New Roman"/>
                <a:ea typeface="Times New Roman"/>
                <a:cs typeface="Times New Roman"/>
                <a:sym typeface="Times New Roman"/>
              </a:rPr>
              <a:t> </a:t>
            </a:r>
            <a:r>
              <a:rPr lang="en" sz="1100">
                <a:latin typeface="Times New Roman"/>
                <a:ea typeface="Times New Roman"/>
                <a:cs typeface="Times New Roman"/>
                <a:sym typeface="Times New Roman"/>
              </a:rPr>
              <a:t>of up to $16,300 for rent and utilities</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Number of shifts will be </a:t>
            </a:r>
            <a:r>
              <a:rPr b="1" lang="en" sz="1100">
                <a:solidFill>
                  <a:srgbClr val="99242C"/>
                </a:solidFill>
                <a:latin typeface="Times New Roman"/>
                <a:ea typeface="Times New Roman"/>
                <a:cs typeface="Times New Roman"/>
                <a:sym typeface="Times New Roman"/>
              </a:rPr>
              <a:t>scaled</a:t>
            </a:r>
            <a:r>
              <a:rPr lang="en" sz="1100">
                <a:latin typeface="Times New Roman"/>
                <a:ea typeface="Times New Roman"/>
                <a:cs typeface="Times New Roman"/>
                <a:sym typeface="Times New Roman"/>
              </a:rPr>
              <a:t> based on customer demand.</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Omakase break-even refers to being able to pay all chefs a </a:t>
            </a:r>
            <a:r>
              <a:rPr b="1" lang="en" sz="1100">
                <a:solidFill>
                  <a:srgbClr val="99242C"/>
                </a:solidFill>
                <a:latin typeface="Times New Roman"/>
                <a:ea typeface="Times New Roman"/>
                <a:cs typeface="Times New Roman"/>
                <a:sym typeface="Times New Roman"/>
              </a:rPr>
              <a:t>minimum of $400 </a:t>
            </a:r>
            <a:r>
              <a:rPr lang="en" sz="1100">
                <a:latin typeface="Times New Roman"/>
                <a:ea typeface="Times New Roman"/>
                <a:cs typeface="Times New Roman"/>
                <a:sym typeface="Times New Roman"/>
              </a:rPr>
              <a:t>weekly.</a:t>
            </a:r>
            <a:endParaRPr sz="1100">
              <a:latin typeface="Times New Roman"/>
              <a:ea typeface="Times New Roman"/>
              <a:cs typeface="Times New Roman"/>
              <a:sym typeface="Times New Roman"/>
            </a:endParaRPr>
          </a:p>
        </p:txBody>
      </p:sp>
      <p:sp>
        <p:nvSpPr>
          <p:cNvPr id="604" name="Google Shape;604;p51"/>
          <p:cNvSpPr txBox="1"/>
          <p:nvPr/>
        </p:nvSpPr>
        <p:spPr>
          <a:xfrm>
            <a:off x="4637619" y="1538780"/>
            <a:ext cx="3924300" cy="3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In phase 3, chefs who are trained for Omakase </a:t>
            </a:r>
            <a:r>
              <a:rPr b="1" lang="en" sz="1100">
                <a:solidFill>
                  <a:srgbClr val="99242C"/>
                </a:solidFill>
                <a:latin typeface="Times New Roman"/>
                <a:ea typeface="Times New Roman"/>
                <a:cs typeface="Times New Roman"/>
                <a:sym typeface="Times New Roman"/>
              </a:rPr>
              <a:t>can operate in dine-in settings</a:t>
            </a:r>
            <a:r>
              <a:rPr lang="en" sz="1100">
                <a:latin typeface="Times New Roman"/>
                <a:ea typeface="Times New Roman"/>
                <a:cs typeface="Times New Roman"/>
                <a:sym typeface="Times New Roman"/>
              </a:rPr>
              <a:t> as needed.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simplified menu can also be </a:t>
            </a:r>
            <a:r>
              <a:rPr lang="en" sz="1100">
                <a:latin typeface="Times New Roman"/>
                <a:ea typeface="Times New Roman"/>
                <a:cs typeface="Times New Roman"/>
                <a:sym typeface="Times New Roman"/>
              </a:rPr>
              <a:t>optimized to create an economy of scale via </a:t>
            </a:r>
            <a:r>
              <a:rPr b="1" lang="en" sz="1100">
                <a:solidFill>
                  <a:srgbClr val="99242C"/>
                </a:solidFill>
                <a:latin typeface="Times New Roman"/>
                <a:ea typeface="Times New Roman"/>
                <a:cs typeface="Times New Roman"/>
                <a:sym typeface="Times New Roman"/>
              </a:rPr>
              <a:t>better supply chain</a:t>
            </a: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efficiencies</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cxnSp>
        <p:nvCxnSpPr>
          <p:cNvPr id="605" name="Google Shape;605;p51"/>
          <p:cNvCxnSpPr/>
          <p:nvPr/>
        </p:nvCxnSpPr>
        <p:spPr>
          <a:xfrm>
            <a:off x="447950" y="701400"/>
            <a:ext cx="82077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51"/>
          <p:cNvSpPr txBox="1"/>
          <p:nvPr/>
        </p:nvSpPr>
        <p:spPr>
          <a:xfrm>
            <a:off x="6960450" y="2183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Financials</a:t>
            </a:r>
            <a:endParaRPr b="1">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2"/>
          <p:cNvSpPr/>
          <p:nvPr/>
        </p:nvSpPr>
        <p:spPr>
          <a:xfrm>
            <a:off x="8677540" y="-112854"/>
            <a:ext cx="446100" cy="344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2" name="Google Shape;612;p52"/>
          <p:cNvSpPr txBox="1"/>
          <p:nvPr/>
        </p:nvSpPr>
        <p:spPr>
          <a:xfrm>
            <a:off x="1260364" y="936325"/>
            <a:ext cx="3899400" cy="3996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Probability of Risk Occurring</a:t>
            </a:r>
            <a:endParaRPr b="1" sz="1100">
              <a:latin typeface="Times New Roman"/>
              <a:ea typeface="Times New Roman"/>
              <a:cs typeface="Times New Roman"/>
              <a:sym typeface="Times New Roman"/>
            </a:endParaRPr>
          </a:p>
        </p:txBody>
      </p:sp>
      <p:sp>
        <p:nvSpPr>
          <p:cNvPr id="613" name="Google Shape;613;p52"/>
          <p:cNvSpPr txBox="1"/>
          <p:nvPr/>
        </p:nvSpPr>
        <p:spPr>
          <a:xfrm>
            <a:off x="1254766" y="1417664"/>
            <a:ext cx="19587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Low</a:t>
            </a:r>
            <a:endParaRPr sz="1100"/>
          </a:p>
        </p:txBody>
      </p:sp>
      <p:sp>
        <p:nvSpPr>
          <p:cNvPr id="614" name="Google Shape;614;p52"/>
          <p:cNvSpPr txBox="1"/>
          <p:nvPr/>
        </p:nvSpPr>
        <p:spPr>
          <a:xfrm>
            <a:off x="3193206" y="1417664"/>
            <a:ext cx="1960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High</a:t>
            </a:r>
            <a:endParaRPr sz="1100"/>
          </a:p>
        </p:txBody>
      </p:sp>
      <p:sp>
        <p:nvSpPr>
          <p:cNvPr id="615" name="Google Shape;615;p52"/>
          <p:cNvSpPr txBox="1"/>
          <p:nvPr/>
        </p:nvSpPr>
        <p:spPr>
          <a:xfrm rot="-5400000">
            <a:off x="-971850" y="3094725"/>
            <a:ext cx="3285600" cy="3711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Severity of Risk</a:t>
            </a:r>
            <a:endParaRPr b="1" sz="1100">
              <a:latin typeface="Times New Roman"/>
              <a:ea typeface="Times New Roman"/>
              <a:cs typeface="Times New Roman"/>
              <a:sym typeface="Times New Roman"/>
            </a:endParaRPr>
          </a:p>
        </p:txBody>
      </p:sp>
      <p:sp>
        <p:nvSpPr>
          <p:cNvPr id="616" name="Google Shape;616;p52"/>
          <p:cNvSpPr txBox="1"/>
          <p:nvPr/>
        </p:nvSpPr>
        <p:spPr>
          <a:xfrm rot="-5400000">
            <a:off x="347820" y="3890142"/>
            <a:ext cx="1525200" cy="33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High</a:t>
            </a:r>
            <a:endParaRPr sz="1100"/>
          </a:p>
        </p:txBody>
      </p:sp>
      <p:sp>
        <p:nvSpPr>
          <p:cNvPr id="617" name="Google Shape;617;p52"/>
          <p:cNvSpPr txBox="1"/>
          <p:nvPr/>
        </p:nvSpPr>
        <p:spPr>
          <a:xfrm rot="-5400000">
            <a:off x="347820" y="2356503"/>
            <a:ext cx="1525200" cy="33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Low</a:t>
            </a:r>
            <a:endParaRPr sz="1100"/>
          </a:p>
        </p:txBody>
      </p:sp>
      <p:sp>
        <p:nvSpPr>
          <p:cNvPr id="618" name="Google Shape;618;p52"/>
          <p:cNvSpPr/>
          <p:nvPr/>
        </p:nvSpPr>
        <p:spPr>
          <a:xfrm>
            <a:off x="1254766" y="1763381"/>
            <a:ext cx="1976700" cy="1531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0" i="0" sz="1200" u="none" cap="none" strike="noStrike">
              <a:solidFill>
                <a:srgbClr val="000000"/>
              </a:solidFill>
              <a:latin typeface="Century Gothic"/>
              <a:ea typeface="Century Gothic"/>
              <a:cs typeface="Century Gothic"/>
              <a:sym typeface="Century Gothic"/>
            </a:endParaRPr>
          </a:p>
        </p:txBody>
      </p:sp>
      <p:sp>
        <p:nvSpPr>
          <p:cNvPr id="619" name="Google Shape;619;p52"/>
          <p:cNvSpPr/>
          <p:nvPr/>
        </p:nvSpPr>
        <p:spPr>
          <a:xfrm>
            <a:off x="3183034" y="1763381"/>
            <a:ext cx="1976700" cy="1531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620" name="Google Shape;620;p52"/>
          <p:cNvSpPr/>
          <p:nvPr/>
        </p:nvSpPr>
        <p:spPr>
          <a:xfrm>
            <a:off x="1254767" y="3290931"/>
            <a:ext cx="1928400" cy="1531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621" name="Google Shape;621;p52"/>
          <p:cNvSpPr/>
          <p:nvPr/>
        </p:nvSpPr>
        <p:spPr>
          <a:xfrm>
            <a:off x="3183034" y="3286499"/>
            <a:ext cx="1976700" cy="1531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622" name="Google Shape;622;p52"/>
          <p:cNvSpPr/>
          <p:nvPr/>
        </p:nvSpPr>
        <p:spPr>
          <a:xfrm>
            <a:off x="5613901" y="1810169"/>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623" name="Google Shape;623;p52"/>
          <p:cNvSpPr/>
          <p:nvPr/>
        </p:nvSpPr>
        <p:spPr>
          <a:xfrm>
            <a:off x="5613914" y="2094410"/>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624" name="Google Shape;624;p52"/>
          <p:cNvSpPr/>
          <p:nvPr/>
        </p:nvSpPr>
        <p:spPr>
          <a:xfrm>
            <a:off x="5613914" y="2378673"/>
            <a:ext cx="240300" cy="2403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625" name="Google Shape;625;p52"/>
          <p:cNvSpPr/>
          <p:nvPr/>
        </p:nvSpPr>
        <p:spPr>
          <a:xfrm>
            <a:off x="5613914" y="2650546"/>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626" name="Google Shape;626;p52"/>
          <p:cNvSpPr txBox="1"/>
          <p:nvPr>
            <p:ph idx="4294967295" type="ctrTitle"/>
          </p:nvPr>
        </p:nvSpPr>
        <p:spPr>
          <a:xfrm>
            <a:off x="347750" y="231550"/>
            <a:ext cx="6245400" cy="49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Risk Assessment and Solutions</a:t>
            </a:r>
            <a:endParaRPr sz="2000">
              <a:solidFill>
                <a:srgbClr val="000000"/>
              </a:solidFill>
              <a:latin typeface="Times"/>
              <a:ea typeface="Times"/>
              <a:cs typeface="Times"/>
              <a:sym typeface="Times"/>
            </a:endParaRPr>
          </a:p>
        </p:txBody>
      </p:sp>
      <p:sp>
        <p:nvSpPr>
          <p:cNvPr id="627" name="Google Shape;627;p52"/>
          <p:cNvSpPr txBox="1"/>
          <p:nvPr/>
        </p:nvSpPr>
        <p:spPr>
          <a:xfrm>
            <a:off x="5964750" y="1763375"/>
            <a:ext cx="2871300" cy="147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Higher Rent/Utilities Than Expected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Lower D</a:t>
            </a:r>
            <a:r>
              <a:rPr lang="en" sz="1200">
                <a:latin typeface="Times New Roman"/>
                <a:ea typeface="Times New Roman"/>
                <a:cs typeface="Times New Roman"/>
                <a:sym typeface="Times New Roman"/>
              </a:rPr>
              <a:t>elive</a:t>
            </a:r>
            <a:r>
              <a:rPr lang="en" sz="1200">
                <a:latin typeface="Times New Roman"/>
                <a:ea typeface="Times New Roman"/>
                <a:cs typeface="Times New Roman"/>
                <a:sym typeface="Times New Roman"/>
              </a:rPr>
              <a:t>ry Demand Than E</a:t>
            </a:r>
            <a:r>
              <a:rPr lang="en" sz="1200">
                <a:latin typeface="Times New Roman"/>
                <a:ea typeface="Times New Roman"/>
                <a:cs typeface="Times New Roman"/>
                <a:sym typeface="Times New Roman"/>
              </a:rPr>
              <a:t>xpected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Lower</a:t>
            </a:r>
            <a:r>
              <a:rPr lang="en" sz="1200">
                <a:latin typeface="Times New Roman"/>
                <a:ea typeface="Times New Roman"/>
                <a:cs typeface="Times New Roman"/>
                <a:sym typeface="Times New Roman"/>
              </a:rPr>
              <a:t> Omakase Demand Than Expected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Lower</a:t>
            </a:r>
            <a:r>
              <a:rPr lang="en" sz="1200">
                <a:latin typeface="Times New Roman"/>
                <a:ea typeface="Times New Roman"/>
                <a:cs typeface="Times New Roman"/>
                <a:sym typeface="Times New Roman"/>
              </a:rPr>
              <a:t> Dine-In Demand Than Expected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Longer Restrictions Period Than Expected </a:t>
            </a:r>
            <a:endParaRPr sz="1200">
              <a:latin typeface="Times New Roman"/>
              <a:ea typeface="Times New Roman"/>
              <a:cs typeface="Times New Roman"/>
              <a:sym typeface="Times New Roman"/>
            </a:endParaRPr>
          </a:p>
        </p:txBody>
      </p:sp>
      <p:sp>
        <p:nvSpPr>
          <p:cNvPr id="628" name="Google Shape;628;p52"/>
          <p:cNvSpPr/>
          <p:nvPr/>
        </p:nvSpPr>
        <p:spPr>
          <a:xfrm>
            <a:off x="5613914" y="2922425"/>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sp>
        <p:nvSpPr>
          <p:cNvPr id="629" name="Google Shape;629;p52"/>
          <p:cNvSpPr/>
          <p:nvPr/>
        </p:nvSpPr>
        <p:spPr>
          <a:xfrm>
            <a:off x="3179656" y="4291374"/>
            <a:ext cx="399000" cy="4290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630" name="Google Shape;630;p52"/>
          <p:cNvSpPr/>
          <p:nvPr/>
        </p:nvSpPr>
        <p:spPr>
          <a:xfrm>
            <a:off x="2588437" y="3905631"/>
            <a:ext cx="399000" cy="4290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631" name="Google Shape;631;p52"/>
          <p:cNvSpPr/>
          <p:nvPr/>
        </p:nvSpPr>
        <p:spPr>
          <a:xfrm>
            <a:off x="2329862" y="1947561"/>
            <a:ext cx="399000" cy="4290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632" name="Google Shape;632;p52"/>
          <p:cNvSpPr/>
          <p:nvPr/>
        </p:nvSpPr>
        <p:spPr>
          <a:xfrm>
            <a:off x="2940409" y="3236324"/>
            <a:ext cx="399000" cy="4290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633" name="Google Shape;633;p52"/>
          <p:cNvSpPr/>
          <p:nvPr/>
        </p:nvSpPr>
        <p:spPr>
          <a:xfrm>
            <a:off x="3179653" y="2411618"/>
            <a:ext cx="399000" cy="4290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cxnSp>
        <p:nvCxnSpPr>
          <p:cNvPr id="634" name="Google Shape;634;p52"/>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52"/>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Operations</a:t>
            </a:r>
            <a:endParaRPr b="1">
              <a:latin typeface="Times New Roman"/>
              <a:ea typeface="Times New Roman"/>
              <a:cs typeface="Times New Roman"/>
              <a:sym typeface="Times New Roman"/>
            </a:endParaRPr>
          </a:p>
        </p:txBody>
      </p:sp>
      <p:sp>
        <p:nvSpPr>
          <p:cNvPr id="636" name="Google Shape;636;p52"/>
          <p:cNvSpPr txBox="1"/>
          <p:nvPr/>
        </p:nvSpPr>
        <p:spPr>
          <a:xfrm>
            <a:off x="5763948" y="1126448"/>
            <a:ext cx="2808600" cy="4290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Solutions &amp; Mitigation</a:t>
            </a:r>
            <a:endParaRPr b="1" sz="1100">
              <a:solidFill>
                <a:srgbClr val="FFFFFF"/>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aphicFrame>
        <p:nvGraphicFramePr>
          <p:cNvPr id="641" name="Google Shape;641;p53"/>
          <p:cNvGraphicFramePr/>
          <p:nvPr/>
        </p:nvGraphicFramePr>
        <p:xfrm>
          <a:off x="467202" y="885118"/>
          <a:ext cx="3000000" cy="3000000"/>
        </p:xfrm>
        <a:graphic>
          <a:graphicData uri="http://schemas.openxmlformats.org/drawingml/2006/table">
            <a:tbl>
              <a:tblPr>
                <a:noFill/>
                <a:tableStyleId>{E46DF652-36C9-4CE0-89BA-F940B5E5ACD4}</a:tableStyleId>
              </a:tblPr>
              <a:tblGrid>
                <a:gridCol w="2064475"/>
                <a:gridCol w="2041325"/>
                <a:gridCol w="2041325"/>
                <a:gridCol w="2041325"/>
              </a:tblGrid>
              <a:tr h="286675">
                <a:tc gridSpan="4">
                  <a:txBody>
                    <a:bodyPr/>
                    <a:lstStyle/>
                    <a:p>
                      <a:pPr indent="0" lvl="0" marL="0" marR="0" rtl="0" algn="ctr">
                        <a:lnSpc>
                          <a:spcPct val="100000"/>
                        </a:lnSpc>
                        <a:spcBef>
                          <a:spcPts val="0"/>
                        </a:spcBef>
                        <a:spcAft>
                          <a:spcPts val="0"/>
                        </a:spcAft>
                        <a:buClr>
                          <a:schemeClr val="lt1"/>
                        </a:buClr>
                        <a:buSzPts val="1200"/>
                        <a:buFont typeface="Cambria"/>
                        <a:buNone/>
                      </a:pPr>
                      <a:r>
                        <a:rPr b="1" lang="en" sz="1800" u="none" cap="none" strike="noStrike">
                          <a:solidFill>
                            <a:schemeClr val="lt1"/>
                          </a:solidFill>
                          <a:latin typeface="Cambria"/>
                          <a:ea typeface="Cambria"/>
                          <a:cs typeface="Cambria"/>
                          <a:sym typeface="Cambria"/>
                        </a:rPr>
                        <a:t>Implementation Timeline</a:t>
                      </a:r>
                      <a:endParaRPr b="1" i="0" sz="1800" u="none" cap="none" strike="noStrike">
                        <a:solidFill>
                          <a:schemeClr val="lt1"/>
                        </a:solidFill>
                        <a:latin typeface="Cambria"/>
                        <a:ea typeface="Cambria"/>
                        <a:cs typeface="Cambria"/>
                        <a:sym typeface="Cambria"/>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9242C"/>
                      </a:solidFill>
                      <a:prstDash val="solid"/>
                      <a:round/>
                      <a:headEnd len="sm" w="sm" type="none"/>
                      <a:tailEnd len="sm" w="sm" type="none"/>
                    </a:lnB>
                    <a:solidFill>
                      <a:srgbClr val="99242C"/>
                    </a:solidFill>
                  </a:tcPr>
                </a:tc>
                <a:tc hMerge="1"/>
                <a:tc hMerge="1"/>
                <a:tc hMerge="1"/>
              </a:tr>
              <a:tr h="277850">
                <a:tc rowSpan="2">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Activity</a:t>
                      </a:r>
                      <a:endParaRPr b="1">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rPr b="1" lang="en">
                          <a:latin typeface="Times New Roman"/>
                          <a:ea typeface="Times New Roman"/>
                          <a:cs typeface="Times New Roman"/>
                          <a:sym typeface="Times New Roman"/>
                        </a:rPr>
                        <a:t>Phase 1</a:t>
                      </a:r>
                      <a:endParaRPr b="1">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a:latin typeface="Times New Roman"/>
                          <a:ea typeface="Times New Roman"/>
                          <a:cs typeface="Times New Roman"/>
                          <a:sym typeface="Times New Roman"/>
                        </a:rPr>
                        <a:t>Phase 2</a:t>
                      </a:r>
                      <a:endParaRPr b="1">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a:latin typeface="Times New Roman"/>
                          <a:ea typeface="Times New Roman"/>
                          <a:cs typeface="Times New Roman"/>
                          <a:sym typeface="Times New Roman"/>
                        </a:rPr>
                        <a:t>Phase 3</a:t>
                      </a:r>
                      <a:endParaRPr b="1">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r>
              <a:tr h="327450">
                <a:tc vMerge="1"/>
                <a:tc>
                  <a:txBody>
                    <a:bodyPr/>
                    <a:lstStyle/>
                    <a:p>
                      <a:pPr indent="0" lvl="0" marL="0" marR="0" rtl="0" algn="ctr">
                        <a:spcBef>
                          <a:spcPts val="0"/>
                        </a:spcBef>
                        <a:spcAft>
                          <a:spcPts val="0"/>
                        </a:spcAft>
                        <a:buNone/>
                      </a:pPr>
                      <a:r>
                        <a:rPr lang="en">
                          <a:latin typeface="Times New Roman"/>
                          <a:ea typeface="Times New Roman"/>
                          <a:cs typeface="Times New Roman"/>
                          <a:sym typeface="Times New Roman"/>
                        </a:rPr>
                        <a:t>Aug - Sept. 2020</a:t>
                      </a:r>
                      <a:endParaRPr>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a:latin typeface="Times New Roman"/>
                          <a:ea typeface="Times New Roman"/>
                          <a:cs typeface="Times New Roman"/>
                          <a:sym typeface="Times New Roman"/>
                        </a:rPr>
                        <a:t>Sept - Fall 2021</a:t>
                      </a:r>
                      <a:endParaRPr>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a:latin typeface="Times New Roman"/>
                          <a:ea typeface="Times New Roman"/>
                          <a:cs typeface="Times New Roman"/>
                          <a:sym typeface="Times New Roman"/>
                        </a:rPr>
                        <a:t>Fall 2021 + </a:t>
                      </a:r>
                      <a:endParaRPr>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r>
              <a:tr h="290775">
                <a:tc>
                  <a:txBody>
                    <a:bodyPr/>
                    <a:lstStyle/>
                    <a:p>
                      <a:pPr indent="0" lvl="0" marL="0" rtl="0" algn="ctr">
                        <a:spcBef>
                          <a:spcPts val="0"/>
                        </a:spcBef>
                        <a:spcAft>
                          <a:spcPts val="0"/>
                        </a:spcAft>
                        <a:buNone/>
                      </a:pPr>
                      <a:r>
                        <a:t/>
                      </a:r>
                      <a:endParaRPr b="1" sz="10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b="1" sz="10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i="1" lang="en" sz="900">
                          <a:solidFill>
                            <a:schemeClr val="dk1"/>
                          </a:solidFill>
                          <a:latin typeface="Times New Roman"/>
                          <a:ea typeface="Times New Roman"/>
                          <a:cs typeface="Times New Roman"/>
                          <a:sym typeface="Times New Roman"/>
                        </a:rPr>
                        <a:t>Omakase Preparation Completed</a:t>
                      </a:r>
                      <a:endParaRPr i="1" sz="9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i="1" sz="700">
                        <a:latin typeface="Times New Roman"/>
                        <a:ea typeface="Times New Roman"/>
                        <a:cs typeface="Times New Roman"/>
                        <a:sym typeface="Times New Roman"/>
                      </a:endParaRPr>
                    </a:p>
                  </a:txBody>
                  <a:tcPr marT="6700" marB="0" marR="6700" marL="67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i="1" lang="en" sz="900">
                          <a:solidFill>
                            <a:schemeClr val="dk1"/>
                          </a:solidFill>
                          <a:latin typeface="Times New Roman"/>
                          <a:ea typeface="Times New Roman"/>
                          <a:cs typeface="Times New Roman"/>
                          <a:sym typeface="Times New Roman"/>
                        </a:rPr>
                        <a:t>Philadelphia Restaurant Restrictions Lifted</a:t>
                      </a:r>
                      <a:endParaRPr i="1" sz="9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i="1" sz="700">
                        <a:latin typeface="Times New Roman"/>
                        <a:ea typeface="Times New Roman"/>
                        <a:cs typeface="Times New Roman"/>
                        <a:sym typeface="Times New Roman"/>
                      </a:endParaRPr>
                    </a:p>
                  </a:txBody>
                  <a:tcPr marT="6700" marB="0" marR="6700" marL="6700" anchor="b">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r>
              <a:tr h="27785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Website Design + Launch</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7785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Delivery/Pick-Up Service</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cap="none" strike="noStrike">
                          <a:latin typeface="Times New Roman"/>
                          <a:ea typeface="Times New Roman"/>
                          <a:cs typeface="Times New Roman"/>
                          <a:sym typeface="Times New Roman"/>
                        </a:rPr>
                        <a:t>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778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Chef Enrichment Program</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778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Omakase Service </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778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Employee Housing Subsidy</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778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Menu Redesign </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31980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Other Rebranding Initiatives</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7785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Dine-In Renovations</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778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Dine-In Service</a:t>
                      </a:r>
                      <a:endParaRPr sz="1200">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99242C"/>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99242C"/>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bl>
          </a:graphicData>
        </a:graphic>
      </p:graphicFrame>
      <p:sp>
        <p:nvSpPr>
          <p:cNvPr id="642" name="Google Shape;642;p53"/>
          <p:cNvSpPr/>
          <p:nvPr/>
        </p:nvSpPr>
        <p:spPr>
          <a:xfrm>
            <a:off x="8677540" y="-112854"/>
            <a:ext cx="446100" cy="344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3" name="Google Shape;643;p53"/>
          <p:cNvSpPr txBox="1"/>
          <p:nvPr>
            <p:ph idx="4294967295" type="ctrTitle"/>
          </p:nvPr>
        </p:nvSpPr>
        <p:spPr>
          <a:xfrm>
            <a:off x="347750" y="231550"/>
            <a:ext cx="6245400" cy="49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Implementation Timeline</a:t>
            </a:r>
            <a:endParaRPr sz="2000">
              <a:solidFill>
                <a:srgbClr val="000000"/>
              </a:solidFill>
              <a:latin typeface="Times"/>
              <a:ea typeface="Times"/>
              <a:cs typeface="Times"/>
              <a:sym typeface="Times"/>
            </a:endParaRPr>
          </a:p>
        </p:txBody>
      </p:sp>
      <p:cxnSp>
        <p:nvCxnSpPr>
          <p:cNvPr id="644" name="Google Shape;644;p53"/>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53"/>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Operations</a:t>
            </a:r>
            <a:endParaRPr b="1">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4"/>
          <p:cNvSpPr txBox="1"/>
          <p:nvPr>
            <p:ph type="ctrTitle"/>
          </p:nvPr>
        </p:nvSpPr>
        <p:spPr>
          <a:xfrm>
            <a:off x="373325" y="215375"/>
            <a:ext cx="8256600" cy="55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Financial Appendix</a:t>
            </a:r>
            <a:endParaRPr sz="2000">
              <a:solidFill>
                <a:srgbClr val="000000"/>
              </a:solidFill>
              <a:latin typeface="Times"/>
              <a:ea typeface="Times"/>
              <a:cs typeface="Times"/>
              <a:sym typeface="Times"/>
            </a:endParaRPr>
          </a:p>
        </p:txBody>
      </p:sp>
      <p:graphicFrame>
        <p:nvGraphicFramePr>
          <p:cNvPr id="651" name="Google Shape;651;p54"/>
          <p:cNvGraphicFramePr/>
          <p:nvPr/>
        </p:nvGraphicFramePr>
        <p:xfrm>
          <a:off x="1542088" y="1102775"/>
          <a:ext cx="3000000" cy="3000000"/>
        </p:xfrm>
        <a:graphic>
          <a:graphicData uri="http://schemas.openxmlformats.org/drawingml/2006/table">
            <a:tbl>
              <a:tblPr>
                <a:noFill/>
                <a:tableStyleId>{8A40F083-A7BA-44BC-A85D-0E91FCDB76E3}</a:tableStyleId>
              </a:tblPr>
              <a:tblGrid>
                <a:gridCol w="941775"/>
                <a:gridCol w="941775"/>
                <a:gridCol w="941775"/>
              </a:tblGrid>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20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652" name="Google Shape;652;p54"/>
          <p:cNvGraphicFramePr/>
          <p:nvPr/>
        </p:nvGraphicFramePr>
        <p:xfrm>
          <a:off x="459838" y="1364400"/>
          <a:ext cx="3000000" cy="3000000"/>
        </p:xfrm>
        <a:graphic>
          <a:graphicData uri="http://schemas.openxmlformats.org/drawingml/2006/table">
            <a:tbl>
              <a:tblPr>
                <a:noFill/>
                <a:tableStyleId>{8A40F083-A7BA-44BC-A85D-0E91FCDB76E3}</a:tableStyleId>
              </a:tblPr>
              <a:tblGrid>
                <a:gridCol w="128110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Waiters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Delivery Drivers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Chefs-In-Training</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53" name="Google Shape;653;p54"/>
          <p:cNvSpPr/>
          <p:nvPr/>
        </p:nvSpPr>
        <p:spPr>
          <a:xfrm>
            <a:off x="1901688"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a:off x="1904088" y="15324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p:nvPr/>
        </p:nvSpPr>
        <p:spPr>
          <a:xfrm>
            <a:off x="2037688"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p:nvPr/>
        </p:nvSpPr>
        <p:spPr>
          <a:xfrm>
            <a:off x="1767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4"/>
          <p:cNvSpPr/>
          <p:nvPr/>
        </p:nvSpPr>
        <p:spPr>
          <a:xfrm>
            <a:off x="1903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4"/>
          <p:cNvSpPr/>
          <p:nvPr/>
        </p:nvSpPr>
        <p:spPr>
          <a:xfrm>
            <a:off x="2039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4"/>
          <p:cNvSpPr/>
          <p:nvPr/>
        </p:nvSpPr>
        <p:spPr>
          <a:xfrm>
            <a:off x="2175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
          <p:cNvSpPr/>
          <p:nvPr/>
        </p:nvSpPr>
        <p:spPr>
          <a:xfrm>
            <a:off x="2851963"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2987963"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4"/>
          <p:cNvSpPr/>
          <p:nvPr/>
        </p:nvSpPr>
        <p:spPr>
          <a:xfrm>
            <a:off x="2715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4"/>
          <p:cNvSpPr/>
          <p:nvPr/>
        </p:nvSpPr>
        <p:spPr>
          <a:xfrm>
            <a:off x="2851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2987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3123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3659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3795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3931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4067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3659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4"/>
          <p:cNvSpPr/>
          <p:nvPr/>
        </p:nvSpPr>
        <p:spPr>
          <a:xfrm>
            <a:off x="3795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4"/>
          <p:cNvSpPr/>
          <p:nvPr/>
        </p:nvSpPr>
        <p:spPr>
          <a:xfrm>
            <a:off x="3931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4"/>
          <p:cNvSpPr/>
          <p:nvPr/>
        </p:nvSpPr>
        <p:spPr>
          <a:xfrm>
            <a:off x="4067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3659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3795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3931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4"/>
          <p:cNvSpPr/>
          <p:nvPr/>
        </p:nvSpPr>
        <p:spPr>
          <a:xfrm>
            <a:off x="4067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4"/>
          <p:cNvSpPr/>
          <p:nvPr/>
        </p:nvSpPr>
        <p:spPr>
          <a:xfrm>
            <a:off x="2849788" y="15236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2985788" y="15236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3795500" y="2203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3931500" y="2203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54"/>
          <p:cNvCxnSpPr/>
          <p:nvPr/>
        </p:nvCxnSpPr>
        <p:spPr>
          <a:xfrm rot="10800000">
            <a:off x="503725" y="1392750"/>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683" name="Google Shape;683;p54"/>
          <p:cNvCxnSpPr/>
          <p:nvPr/>
        </p:nvCxnSpPr>
        <p:spPr>
          <a:xfrm rot="10800000">
            <a:off x="503725" y="1744487"/>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684" name="Google Shape;684;p54"/>
          <p:cNvCxnSpPr/>
          <p:nvPr/>
        </p:nvCxnSpPr>
        <p:spPr>
          <a:xfrm rot="10800000">
            <a:off x="503725" y="2080575"/>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685" name="Google Shape;685;p54"/>
          <p:cNvCxnSpPr/>
          <p:nvPr/>
        </p:nvCxnSpPr>
        <p:spPr>
          <a:xfrm rot="10800000">
            <a:off x="503725" y="2399375"/>
            <a:ext cx="3936300" cy="600"/>
          </a:xfrm>
          <a:prstGeom prst="straightConnector1">
            <a:avLst/>
          </a:prstGeom>
          <a:noFill/>
          <a:ln cap="flat" cmpd="sng" w="9525">
            <a:solidFill>
              <a:srgbClr val="99242C"/>
            </a:solidFill>
            <a:prstDash val="solid"/>
            <a:round/>
            <a:headEnd len="med" w="med" type="none"/>
            <a:tailEnd len="med" w="med" type="none"/>
          </a:ln>
        </p:spPr>
      </p:cxnSp>
      <p:sp>
        <p:nvSpPr>
          <p:cNvPr id="686" name="Google Shape;686;p54"/>
          <p:cNvSpPr txBox="1"/>
          <p:nvPr/>
        </p:nvSpPr>
        <p:spPr>
          <a:xfrm>
            <a:off x="503850" y="8649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Number of Employee Shifts</a:t>
            </a:r>
            <a:endParaRPr b="1">
              <a:solidFill>
                <a:srgbClr val="FFFFFF"/>
              </a:solidFill>
              <a:latin typeface="Times New Roman"/>
              <a:ea typeface="Times New Roman"/>
              <a:cs typeface="Times New Roman"/>
              <a:sym typeface="Times New Roman"/>
            </a:endParaRPr>
          </a:p>
        </p:txBody>
      </p:sp>
      <p:sp>
        <p:nvSpPr>
          <p:cNvPr id="687" name="Google Shape;687;p54"/>
          <p:cNvSpPr/>
          <p:nvPr/>
        </p:nvSpPr>
        <p:spPr>
          <a:xfrm>
            <a:off x="1709300" y="1199375"/>
            <a:ext cx="8418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2643675" y="1193050"/>
            <a:ext cx="8418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3578050" y="1193050"/>
            <a:ext cx="8418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txBox="1"/>
          <p:nvPr/>
        </p:nvSpPr>
        <p:spPr>
          <a:xfrm>
            <a:off x="503850" y="27959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Financial Analysis</a:t>
            </a:r>
            <a:endParaRPr b="1">
              <a:solidFill>
                <a:srgbClr val="FFFFFF"/>
              </a:solidFill>
              <a:latin typeface="Times New Roman"/>
              <a:ea typeface="Times New Roman"/>
              <a:cs typeface="Times New Roman"/>
              <a:sym typeface="Times New Roman"/>
            </a:endParaRPr>
          </a:p>
        </p:txBody>
      </p:sp>
      <p:graphicFrame>
        <p:nvGraphicFramePr>
          <p:cNvPr id="691" name="Google Shape;691;p54"/>
          <p:cNvGraphicFramePr/>
          <p:nvPr/>
        </p:nvGraphicFramePr>
        <p:xfrm>
          <a:off x="351438" y="3511625"/>
          <a:ext cx="3000000" cy="3000000"/>
        </p:xfrm>
        <a:graphic>
          <a:graphicData uri="http://schemas.openxmlformats.org/drawingml/2006/table">
            <a:tbl>
              <a:tblPr>
                <a:noFill/>
                <a:tableStyleId>{8A40F083-A7BA-44BC-A85D-0E91FCDB76E3}</a:tableStyleId>
              </a:tblPr>
              <a:tblGrid>
                <a:gridCol w="158105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Delivery/Takeout</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Weekly Omakase</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Occupancy</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692" name="Google Shape;692;p54"/>
          <p:cNvCxnSpPr/>
          <p:nvPr/>
        </p:nvCxnSpPr>
        <p:spPr>
          <a:xfrm rot="10800000">
            <a:off x="559225" y="3526350"/>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693" name="Google Shape;693;p54"/>
          <p:cNvCxnSpPr/>
          <p:nvPr/>
        </p:nvCxnSpPr>
        <p:spPr>
          <a:xfrm rot="10800000">
            <a:off x="559225" y="3878087"/>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694" name="Google Shape;694;p54"/>
          <p:cNvCxnSpPr/>
          <p:nvPr/>
        </p:nvCxnSpPr>
        <p:spPr>
          <a:xfrm rot="10800000">
            <a:off x="559225" y="4214175"/>
            <a:ext cx="3880800" cy="600"/>
          </a:xfrm>
          <a:prstGeom prst="straightConnector1">
            <a:avLst/>
          </a:prstGeom>
          <a:noFill/>
          <a:ln cap="flat" cmpd="sng" w="9525">
            <a:solidFill>
              <a:srgbClr val="99242C"/>
            </a:solidFill>
            <a:prstDash val="solid"/>
            <a:round/>
            <a:headEnd len="med" w="med" type="none"/>
            <a:tailEnd len="med" w="med" type="none"/>
          </a:ln>
        </p:spPr>
      </p:cxnSp>
      <p:sp>
        <p:nvSpPr>
          <p:cNvPr id="695" name="Google Shape;695;p54"/>
          <p:cNvSpPr/>
          <p:nvPr/>
        </p:nvSpPr>
        <p:spPr>
          <a:xfrm>
            <a:off x="1861700" y="3125050"/>
            <a:ext cx="7446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2770675" y="3125050"/>
            <a:ext cx="7446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2782138"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3152313"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857363"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2227538"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3679650"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4049825"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3679650" y="3125050"/>
            <a:ext cx="7446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04" name="Google Shape;704;p54"/>
          <p:cNvGraphicFramePr/>
          <p:nvPr/>
        </p:nvGraphicFramePr>
        <p:xfrm>
          <a:off x="1768238"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05" name="Google Shape;705;p54"/>
          <p:cNvGraphicFramePr/>
          <p:nvPr/>
        </p:nvGraphicFramePr>
        <p:xfrm>
          <a:off x="2231425"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06" name="Google Shape;706;p54"/>
          <p:cNvGraphicFramePr/>
          <p:nvPr/>
        </p:nvGraphicFramePr>
        <p:xfrm>
          <a:off x="2686613"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07" name="Google Shape;707;p54"/>
          <p:cNvGraphicFramePr/>
          <p:nvPr/>
        </p:nvGraphicFramePr>
        <p:xfrm>
          <a:off x="3149800"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08" name="Google Shape;708;p54"/>
          <p:cNvGraphicFramePr/>
          <p:nvPr/>
        </p:nvGraphicFramePr>
        <p:xfrm>
          <a:off x="3579788"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709" name="Google Shape;709;p54"/>
          <p:cNvGraphicFramePr/>
          <p:nvPr/>
        </p:nvGraphicFramePr>
        <p:xfrm>
          <a:off x="4042975" y="3522950"/>
          <a:ext cx="3000000" cy="3000000"/>
        </p:xfrm>
        <a:graphic>
          <a:graphicData uri="http://schemas.openxmlformats.org/drawingml/2006/table">
            <a:tbl>
              <a:tblPr>
                <a:noFill/>
                <a:tableStyleId>{8A40F083-A7BA-44BC-A85D-0E91FCDB76E3}</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7</a:t>
                      </a: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710" name="Google Shape;710;p54"/>
          <p:cNvGrpSpPr/>
          <p:nvPr/>
        </p:nvGrpSpPr>
        <p:grpSpPr>
          <a:xfrm>
            <a:off x="503725" y="4639200"/>
            <a:ext cx="3880820" cy="179100"/>
            <a:chOff x="503725" y="4563000"/>
            <a:chExt cx="3880820" cy="179100"/>
          </a:xfrm>
        </p:grpSpPr>
        <p:sp>
          <p:nvSpPr>
            <p:cNvPr id="711" name="Google Shape;711;p54"/>
            <p:cNvSpPr/>
            <p:nvPr/>
          </p:nvSpPr>
          <p:spPr>
            <a:xfrm>
              <a:off x="503725" y="4563000"/>
              <a:ext cx="762600" cy="179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1</a:t>
              </a:r>
              <a:endParaRPr sz="1000">
                <a:latin typeface="Times New Roman"/>
                <a:ea typeface="Times New Roman"/>
                <a:cs typeface="Times New Roman"/>
                <a:sym typeface="Times New Roman"/>
              </a:endParaRPr>
            </a:p>
          </p:txBody>
        </p:sp>
        <p:sp>
          <p:nvSpPr>
            <p:cNvPr id="712" name="Google Shape;712;p54"/>
            <p:cNvSpPr/>
            <p:nvPr/>
          </p:nvSpPr>
          <p:spPr>
            <a:xfrm>
              <a:off x="1266305" y="4563000"/>
              <a:ext cx="762600" cy="1791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2</a:t>
              </a:r>
              <a:endParaRPr sz="1000">
                <a:latin typeface="Times New Roman"/>
                <a:ea typeface="Times New Roman"/>
                <a:cs typeface="Times New Roman"/>
                <a:sym typeface="Times New Roman"/>
              </a:endParaRPr>
            </a:p>
          </p:txBody>
        </p:sp>
        <p:sp>
          <p:nvSpPr>
            <p:cNvPr id="713" name="Google Shape;713;p54"/>
            <p:cNvSpPr/>
            <p:nvPr/>
          </p:nvSpPr>
          <p:spPr>
            <a:xfrm>
              <a:off x="2028885" y="4563000"/>
              <a:ext cx="762600" cy="179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3</a:t>
              </a:r>
              <a:endParaRPr sz="1000">
                <a:latin typeface="Times New Roman"/>
                <a:ea typeface="Times New Roman"/>
                <a:cs typeface="Times New Roman"/>
                <a:sym typeface="Times New Roman"/>
              </a:endParaRPr>
            </a:p>
          </p:txBody>
        </p:sp>
        <p:sp>
          <p:nvSpPr>
            <p:cNvPr id="714" name="Google Shape;714;p54"/>
            <p:cNvSpPr/>
            <p:nvPr/>
          </p:nvSpPr>
          <p:spPr>
            <a:xfrm>
              <a:off x="2770675" y="4563000"/>
              <a:ext cx="893700" cy="17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Break Even</a:t>
              </a:r>
              <a:endParaRPr sz="1000">
                <a:latin typeface="Times New Roman"/>
                <a:ea typeface="Times New Roman"/>
                <a:cs typeface="Times New Roman"/>
                <a:sym typeface="Times New Roman"/>
              </a:endParaRPr>
            </a:p>
          </p:txBody>
        </p:sp>
        <p:sp>
          <p:nvSpPr>
            <p:cNvPr id="715" name="Google Shape;715;p54"/>
            <p:cNvSpPr/>
            <p:nvPr/>
          </p:nvSpPr>
          <p:spPr>
            <a:xfrm>
              <a:off x="3621945" y="4563000"/>
              <a:ext cx="762600" cy="179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Projected</a:t>
              </a:r>
              <a:endParaRPr sz="1000">
                <a:latin typeface="Times New Roman"/>
                <a:ea typeface="Times New Roman"/>
                <a:cs typeface="Times New Roman"/>
                <a:sym typeface="Times New Roman"/>
              </a:endParaRPr>
            </a:p>
          </p:txBody>
        </p:sp>
      </p:grpSp>
      <p:sp>
        <p:nvSpPr>
          <p:cNvPr id="716" name="Google Shape;716;p54"/>
          <p:cNvSpPr/>
          <p:nvPr/>
        </p:nvSpPr>
        <p:spPr>
          <a:xfrm>
            <a:off x="2040088" y="15324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54"/>
          <p:cNvCxnSpPr/>
          <p:nvPr/>
        </p:nvCxnSpPr>
        <p:spPr>
          <a:xfrm>
            <a:off x="447950" y="701400"/>
            <a:ext cx="82077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54"/>
          <p:cNvSpPr txBox="1"/>
          <p:nvPr/>
        </p:nvSpPr>
        <p:spPr>
          <a:xfrm>
            <a:off x="6960450" y="2183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Financials</a:t>
            </a:r>
            <a:endParaRPr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p:nvPr/>
        </p:nvSpPr>
        <p:spPr>
          <a:xfrm>
            <a:off x="0" y="-10396"/>
            <a:ext cx="9144000" cy="1182000"/>
          </a:xfrm>
          <a:prstGeom prst="rect">
            <a:avLst/>
          </a:prstGeom>
          <a:solidFill>
            <a:srgbClr val="FFBA88">
              <a:alpha val="490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60" name="Google Shape;160;p30"/>
          <p:cNvSpPr txBox="1"/>
          <p:nvPr>
            <p:ph type="title"/>
          </p:nvPr>
        </p:nvSpPr>
        <p:spPr>
          <a:xfrm>
            <a:off x="276225" y="83503"/>
            <a:ext cx="54864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99242C"/>
              </a:buClr>
              <a:buSzPts val="3300"/>
              <a:buFont typeface="Cambria"/>
              <a:buNone/>
            </a:pPr>
            <a:r>
              <a:rPr b="1" lang="en" sz="3300">
                <a:solidFill>
                  <a:srgbClr val="99242C"/>
                </a:solidFill>
                <a:latin typeface="Cambria"/>
                <a:ea typeface="Cambria"/>
                <a:cs typeface="Cambria"/>
                <a:sym typeface="Cambria"/>
              </a:rPr>
              <a:t>Objectives</a:t>
            </a:r>
            <a:endParaRPr/>
          </a:p>
        </p:txBody>
      </p:sp>
      <p:sp>
        <p:nvSpPr>
          <p:cNvPr id="161" name="Google Shape;161;p30"/>
          <p:cNvSpPr txBox="1"/>
          <p:nvPr/>
        </p:nvSpPr>
        <p:spPr>
          <a:xfrm>
            <a:off x="276225" y="1527664"/>
            <a:ext cx="3991200" cy="632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99242C"/>
              </a:buClr>
              <a:buSzPts val="2100"/>
              <a:buFont typeface="Cambria"/>
              <a:buNone/>
            </a:pPr>
            <a:r>
              <a:rPr lang="en" sz="2100">
                <a:solidFill>
                  <a:srgbClr val="99242C"/>
                </a:solidFill>
                <a:latin typeface="Cambria"/>
                <a:ea typeface="Cambria"/>
                <a:cs typeface="Cambria"/>
                <a:sym typeface="Cambria"/>
              </a:rPr>
              <a:t>Increase delivery/pickup services</a:t>
            </a:r>
            <a:endParaRPr sz="1100"/>
          </a:p>
        </p:txBody>
      </p:sp>
      <p:sp>
        <p:nvSpPr>
          <p:cNvPr id="162" name="Google Shape;162;p30"/>
          <p:cNvSpPr txBox="1"/>
          <p:nvPr/>
        </p:nvSpPr>
        <p:spPr>
          <a:xfrm>
            <a:off x="276225" y="2600438"/>
            <a:ext cx="2905200" cy="959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99242C"/>
              </a:buClr>
              <a:buSzPts val="2100"/>
              <a:buFont typeface="Cambria"/>
              <a:buNone/>
            </a:pPr>
            <a:r>
              <a:rPr lang="en" sz="2100">
                <a:solidFill>
                  <a:srgbClr val="99242C"/>
                </a:solidFill>
                <a:latin typeface="Cambria"/>
                <a:ea typeface="Cambria"/>
                <a:cs typeface="Cambria"/>
                <a:sym typeface="Cambria"/>
              </a:rPr>
              <a:t>Prioritize team morale</a:t>
            </a:r>
            <a:endParaRPr sz="2100">
              <a:solidFill>
                <a:schemeClr val="dk1"/>
              </a:solidFill>
              <a:latin typeface="Calibri"/>
              <a:ea typeface="Calibri"/>
              <a:cs typeface="Calibri"/>
              <a:sym typeface="Calibri"/>
            </a:endParaRPr>
          </a:p>
        </p:txBody>
      </p:sp>
      <p:sp>
        <p:nvSpPr>
          <p:cNvPr id="163" name="Google Shape;163;p30"/>
          <p:cNvSpPr txBox="1"/>
          <p:nvPr/>
        </p:nvSpPr>
        <p:spPr>
          <a:xfrm>
            <a:off x="276225" y="4000500"/>
            <a:ext cx="3991200" cy="9594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99242C"/>
              </a:buClr>
              <a:buSzPts val="2100"/>
              <a:buFont typeface="Cambria"/>
              <a:buNone/>
            </a:pPr>
            <a:r>
              <a:rPr lang="en" sz="2100">
                <a:solidFill>
                  <a:srgbClr val="99242C"/>
                </a:solidFill>
                <a:latin typeface="Cambria"/>
                <a:ea typeface="Cambria"/>
                <a:cs typeface="Cambria"/>
                <a:sym typeface="Cambria"/>
              </a:rPr>
              <a:t>Develop a diversified revenue portfolio</a:t>
            </a:r>
            <a:endParaRPr sz="1100"/>
          </a:p>
        </p:txBody>
      </p:sp>
      <p:sp>
        <p:nvSpPr>
          <p:cNvPr id="164" name="Google Shape;164;p30"/>
          <p:cNvSpPr txBox="1"/>
          <p:nvPr/>
        </p:nvSpPr>
        <p:spPr>
          <a:xfrm>
            <a:off x="4876801" y="1467389"/>
            <a:ext cx="2523900" cy="2769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SHOW GRAPH OF DELIVERY</a:t>
            </a:r>
            <a:endParaRPr sz="1100"/>
          </a:p>
        </p:txBody>
      </p:sp>
      <p:sp>
        <p:nvSpPr>
          <p:cNvPr id="165" name="Google Shape;165;p30"/>
          <p:cNvSpPr txBox="1"/>
          <p:nvPr/>
        </p:nvSpPr>
        <p:spPr>
          <a:xfrm>
            <a:off x="4876801" y="2733675"/>
            <a:ext cx="2523900" cy="4845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SHOW VIRTUAL HAPPY HOURS PIC</a:t>
            </a:r>
            <a:endParaRPr sz="1100"/>
          </a:p>
        </p:txBody>
      </p:sp>
      <p:sp>
        <p:nvSpPr>
          <p:cNvPr id="166" name="Google Shape;166;p30"/>
          <p:cNvSpPr txBox="1"/>
          <p:nvPr/>
        </p:nvSpPr>
        <p:spPr>
          <a:xfrm>
            <a:off x="4876801" y="4143375"/>
            <a:ext cx="2523900" cy="4845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SHOW DIVERSIFIED PORTFOLIO</a:t>
            </a:r>
            <a:endParaRPr sz="1100"/>
          </a:p>
        </p:txBody>
      </p:sp>
      <p:sp>
        <p:nvSpPr>
          <p:cNvPr id="167" name="Google Shape;167;p30"/>
          <p:cNvSpPr txBox="1"/>
          <p:nvPr/>
        </p:nvSpPr>
        <p:spPr>
          <a:xfrm>
            <a:off x="514350" y="5019340"/>
            <a:ext cx="7953300" cy="23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p>
        </p:txBody>
      </p:sp>
      <p:sp>
        <p:nvSpPr>
          <p:cNvPr id="168" name="Google Shape;168;p30"/>
          <p:cNvSpPr txBox="1"/>
          <p:nvPr/>
        </p:nvSpPr>
        <p:spPr>
          <a:xfrm>
            <a:off x="4162425" y="226342"/>
            <a:ext cx="45720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Times New Roman"/>
              <a:buNone/>
            </a:pPr>
            <a:r>
              <a:rPr lang="en" sz="1400">
                <a:solidFill>
                  <a:schemeClr val="dk1"/>
                </a:solidFill>
                <a:latin typeface="Times New Roman"/>
                <a:ea typeface="Times New Roman"/>
                <a:cs typeface="Times New Roman"/>
                <a:sym typeface="Times New Roman"/>
              </a:rPr>
              <a:t>Passionate about experience-driven teppanyaki, elevated through our digital presence, we aim to improve our respective communities through our class of trade.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p:nvPr/>
        </p:nvSpPr>
        <p:spPr>
          <a:xfrm>
            <a:off x="0" y="-10396"/>
            <a:ext cx="9144000" cy="1182000"/>
          </a:xfrm>
          <a:prstGeom prst="rect">
            <a:avLst/>
          </a:prstGeom>
          <a:solidFill>
            <a:srgbClr val="FFBA88">
              <a:alpha val="490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74" name="Google Shape;174;p31"/>
          <p:cNvSpPr txBox="1"/>
          <p:nvPr>
            <p:ph type="title"/>
          </p:nvPr>
        </p:nvSpPr>
        <p:spPr>
          <a:xfrm>
            <a:off x="276225" y="83503"/>
            <a:ext cx="23622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99242C"/>
              </a:buClr>
              <a:buSzPts val="3300"/>
              <a:buFont typeface="Cambria"/>
              <a:buNone/>
            </a:pPr>
            <a:r>
              <a:rPr b="1" lang="en" sz="3300">
                <a:solidFill>
                  <a:srgbClr val="99242C"/>
                </a:solidFill>
                <a:latin typeface="Cambria"/>
                <a:ea typeface="Cambria"/>
                <a:cs typeface="Cambria"/>
                <a:sym typeface="Cambria"/>
              </a:rPr>
              <a:t>Strategies</a:t>
            </a:r>
            <a:endParaRPr/>
          </a:p>
        </p:txBody>
      </p:sp>
      <p:sp>
        <p:nvSpPr>
          <p:cNvPr id="175" name="Google Shape;175;p31"/>
          <p:cNvSpPr txBox="1"/>
          <p:nvPr>
            <p:ph idx="1" type="body"/>
          </p:nvPr>
        </p:nvSpPr>
        <p:spPr>
          <a:xfrm>
            <a:off x="276225" y="1385491"/>
            <a:ext cx="4572000" cy="36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rPr lang="en"/>
              <a:t>Increase delivery/pickup services by</a:t>
            </a:r>
            <a:endParaRPr/>
          </a:p>
          <a:p>
            <a:pPr indent="-38100" lvl="0" marL="177800" rtl="0" algn="l">
              <a:lnSpc>
                <a:spcPct val="90000"/>
              </a:lnSpc>
              <a:spcBef>
                <a:spcPts val="800"/>
              </a:spcBef>
              <a:spcAft>
                <a:spcPts val="0"/>
              </a:spcAft>
              <a:buClr>
                <a:schemeClr val="dk1"/>
              </a:buClr>
              <a:buSzPts val="2100"/>
              <a:buNone/>
            </a:pPr>
            <a:r>
              <a:t/>
            </a:r>
            <a:endParaRPr/>
          </a:p>
        </p:txBody>
      </p:sp>
      <p:sp>
        <p:nvSpPr>
          <p:cNvPr id="176" name="Google Shape;176;p31"/>
          <p:cNvSpPr txBox="1"/>
          <p:nvPr/>
        </p:nvSpPr>
        <p:spPr>
          <a:xfrm>
            <a:off x="276225" y="4244048"/>
            <a:ext cx="4572000" cy="360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0" i="0" lang="en" sz="2100" cap="none" strike="noStrike">
                <a:solidFill>
                  <a:srgbClr val="000000"/>
                </a:solidFill>
                <a:latin typeface="Calibri"/>
                <a:ea typeface="Calibri"/>
                <a:cs typeface="Calibri"/>
                <a:sym typeface="Calibri"/>
              </a:rPr>
              <a:t>Develop a diversified revenue portfolio</a:t>
            </a:r>
            <a:endParaRPr sz="1100"/>
          </a:p>
        </p:txBody>
      </p:sp>
      <p:sp>
        <p:nvSpPr>
          <p:cNvPr id="177" name="Google Shape;177;p31"/>
          <p:cNvSpPr txBox="1"/>
          <p:nvPr/>
        </p:nvSpPr>
        <p:spPr>
          <a:xfrm>
            <a:off x="276225" y="2814770"/>
            <a:ext cx="4219500" cy="360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0" i="0" lang="en" sz="2100" cap="none" strike="noStrike">
                <a:solidFill>
                  <a:srgbClr val="000000"/>
                </a:solidFill>
                <a:latin typeface="Calibri"/>
                <a:ea typeface="Calibri"/>
                <a:cs typeface="Calibri"/>
                <a:sym typeface="Calibri"/>
              </a:rPr>
              <a:t>Prioritize team morale by </a:t>
            </a:r>
            <a:endParaRPr sz="1100"/>
          </a:p>
        </p:txBody>
      </p:sp>
      <p:sp>
        <p:nvSpPr>
          <p:cNvPr id="178" name="Google Shape;178;p31"/>
          <p:cNvSpPr txBox="1"/>
          <p:nvPr/>
        </p:nvSpPr>
        <p:spPr>
          <a:xfrm>
            <a:off x="4676776" y="1171575"/>
            <a:ext cx="2523900" cy="692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Develop a marketing plan</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Digital Transformation</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Rebranding</a:t>
            </a:r>
            <a:endParaRPr sz="1100"/>
          </a:p>
        </p:txBody>
      </p:sp>
      <p:sp>
        <p:nvSpPr>
          <p:cNvPr id="179" name="Google Shape;179;p31"/>
          <p:cNvSpPr txBox="1"/>
          <p:nvPr/>
        </p:nvSpPr>
        <p:spPr>
          <a:xfrm>
            <a:off x="4676776" y="2760331"/>
            <a:ext cx="2523900" cy="692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Virtual happy hours</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Education for new career path</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Salary increase / Hazard pay</a:t>
            </a:r>
            <a:endParaRPr sz="1100"/>
          </a:p>
        </p:txBody>
      </p:sp>
      <p:sp>
        <p:nvSpPr>
          <p:cNvPr id="180" name="Google Shape;180;p31"/>
          <p:cNvSpPr txBox="1"/>
          <p:nvPr/>
        </p:nvSpPr>
        <p:spPr>
          <a:xfrm>
            <a:off x="5162552" y="4077848"/>
            <a:ext cx="2523900" cy="692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Private chef / Omakase</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Flexibility for dine-in / takeout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Online presence (Ordering)</a:t>
            </a:r>
            <a:endParaRPr sz="1100"/>
          </a:p>
        </p:txBody>
      </p:sp>
      <p:sp>
        <p:nvSpPr>
          <p:cNvPr id="181" name="Google Shape;181;p31"/>
          <p:cNvSpPr txBox="1"/>
          <p:nvPr/>
        </p:nvSpPr>
        <p:spPr>
          <a:xfrm>
            <a:off x="225600" y="5395375"/>
            <a:ext cx="7934400" cy="23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To achieve those objectives, we’ve developed unique strategies.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To increase our delivery and pickup services, we developed a new marketing plan, created a simple website for live grills, stripped down our menu to what we do best, and reintroduce our brand as a high-quality,  premium hibachi.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In the case of team building, we raised the salaries of our employees, created new ways of connection through online happy hours, as well as ensuring that all members of our team can arrive and work safely.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Lastly, to develop a diversified revenue portfolio, I’m pleased to introduce the idea of Omakase. Omakase is when our trained and experience chefs arrive at your home to bring the hibachi experience to you.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41496" y="984460"/>
            <a:ext cx="7886700" cy="55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Phase 1 – Pickup and Delivery </a:t>
            </a:r>
            <a:endParaRPr/>
          </a:p>
        </p:txBody>
      </p:sp>
      <p:sp>
        <p:nvSpPr>
          <p:cNvPr id="187" name="Google Shape;187;p32"/>
          <p:cNvSpPr/>
          <p:nvPr/>
        </p:nvSpPr>
        <p:spPr>
          <a:xfrm>
            <a:off x="0" y="1846980"/>
            <a:ext cx="9144000" cy="3296400"/>
          </a:xfrm>
          <a:prstGeom prst="rect">
            <a:avLst/>
          </a:prstGeom>
          <a:solidFill>
            <a:srgbClr val="FFBA88">
              <a:alpha val="490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88" name="Google Shape;188;p32"/>
          <p:cNvSpPr txBox="1"/>
          <p:nvPr/>
        </p:nvSpPr>
        <p:spPr>
          <a:xfrm>
            <a:off x="544014" y="36863"/>
            <a:ext cx="2441700" cy="290400"/>
          </a:xfrm>
          <a:prstGeom prst="rect">
            <a:avLst/>
          </a:prstGeom>
          <a:solidFill>
            <a:srgbClr val="99242C"/>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400"/>
              <a:buFont typeface="Times New Roman"/>
              <a:buNone/>
            </a:pPr>
            <a:r>
              <a:rPr b="1" lang="en" sz="1400">
                <a:solidFill>
                  <a:srgbClr val="FFFFFF"/>
                </a:solidFill>
                <a:latin typeface="Times New Roman"/>
                <a:ea typeface="Times New Roman"/>
                <a:cs typeface="Times New Roman"/>
                <a:sym typeface="Times New Roman"/>
              </a:rPr>
              <a:t>Phase 1</a:t>
            </a:r>
            <a:endParaRPr b="1" sz="1400">
              <a:solidFill>
                <a:srgbClr val="FFFFFF"/>
              </a:solidFill>
              <a:latin typeface="Times New Roman"/>
              <a:ea typeface="Times New Roman"/>
              <a:cs typeface="Times New Roman"/>
              <a:sym typeface="Times New Roman"/>
            </a:endParaRPr>
          </a:p>
        </p:txBody>
      </p:sp>
      <p:sp>
        <p:nvSpPr>
          <p:cNvPr id="189" name="Google Shape;189;p32"/>
          <p:cNvSpPr txBox="1"/>
          <p:nvPr/>
        </p:nvSpPr>
        <p:spPr>
          <a:xfrm>
            <a:off x="3299101" y="65478"/>
            <a:ext cx="2441700" cy="290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C00000"/>
              </a:buClr>
              <a:buSzPts val="1400"/>
              <a:buFont typeface="Times New Roman"/>
              <a:buNone/>
            </a:pPr>
            <a:r>
              <a:rPr b="1" lang="en" sz="1400">
                <a:solidFill>
                  <a:srgbClr val="C00000"/>
                </a:solidFill>
                <a:latin typeface="Times New Roman"/>
                <a:ea typeface="Times New Roman"/>
                <a:cs typeface="Times New Roman"/>
                <a:sym typeface="Times New Roman"/>
              </a:rPr>
              <a:t>Phase 2</a:t>
            </a:r>
            <a:endParaRPr b="1" sz="1400">
              <a:solidFill>
                <a:srgbClr val="C00000"/>
              </a:solidFill>
              <a:latin typeface="Times New Roman"/>
              <a:ea typeface="Times New Roman"/>
              <a:cs typeface="Times New Roman"/>
              <a:sym typeface="Times New Roman"/>
            </a:endParaRPr>
          </a:p>
        </p:txBody>
      </p:sp>
      <p:sp>
        <p:nvSpPr>
          <p:cNvPr id="190" name="Google Shape;190;p32"/>
          <p:cNvSpPr txBox="1"/>
          <p:nvPr/>
        </p:nvSpPr>
        <p:spPr>
          <a:xfrm>
            <a:off x="6262171" y="65477"/>
            <a:ext cx="2441700" cy="290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C00000"/>
              </a:buClr>
              <a:buSzPts val="1400"/>
              <a:buFont typeface="Times New Roman"/>
              <a:buNone/>
            </a:pPr>
            <a:r>
              <a:rPr b="1" lang="en" sz="1400">
                <a:solidFill>
                  <a:srgbClr val="C00000"/>
                </a:solidFill>
                <a:latin typeface="Times New Roman"/>
                <a:ea typeface="Times New Roman"/>
                <a:cs typeface="Times New Roman"/>
                <a:sym typeface="Times New Roman"/>
              </a:rPr>
              <a:t>Phase 3</a:t>
            </a:r>
            <a:endParaRPr b="1" sz="1400">
              <a:solidFill>
                <a:srgbClr val="C00000"/>
              </a:solidFill>
              <a:latin typeface="Times New Roman"/>
              <a:ea typeface="Times New Roman"/>
              <a:cs typeface="Times New Roman"/>
              <a:sym typeface="Times New Roman"/>
            </a:endParaRPr>
          </a:p>
        </p:txBody>
      </p:sp>
      <p:cxnSp>
        <p:nvCxnSpPr>
          <p:cNvPr id="191" name="Google Shape;191;p32"/>
          <p:cNvCxnSpPr/>
          <p:nvPr/>
        </p:nvCxnSpPr>
        <p:spPr>
          <a:xfrm>
            <a:off x="441496" y="1558593"/>
            <a:ext cx="8261100" cy="0"/>
          </a:xfrm>
          <a:prstGeom prst="straightConnector1">
            <a:avLst/>
          </a:prstGeom>
          <a:noFill/>
          <a:ln cap="flat" cmpd="sng" w="9525">
            <a:solidFill>
              <a:schemeClr val="dk2"/>
            </a:solidFill>
            <a:prstDash val="solid"/>
            <a:round/>
            <a:headEnd len="sm" w="sm" type="none"/>
            <a:tailEnd len="sm" w="sm" type="none"/>
          </a:ln>
        </p:spPr>
      </p:cxnSp>
      <p:sp>
        <p:nvSpPr>
          <p:cNvPr id="192" name="Google Shape;192;p32"/>
          <p:cNvSpPr txBox="1"/>
          <p:nvPr/>
        </p:nvSpPr>
        <p:spPr>
          <a:xfrm>
            <a:off x="323850" y="2067952"/>
            <a:ext cx="3219600" cy="17310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99242C"/>
              </a:buClr>
              <a:buSzPts val="1400"/>
              <a:buFont typeface="Arial"/>
              <a:buChar char="•"/>
            </a:pPr>
            <a:r>
              <a:rPr b="1" lang="en" sz="1400">
                <a:solidFill>
                  <a:srgbClr val="99242C"/>
                </a:solidFill>
                <a:latin typeface="Times"/>
                <a:ea typeface="Times"/>
                <a:cs typeface="Times"/>
                <a:sym typeface="Times"/>
              </a:rPr>
              <a:t>Pick-Up / Delivery</a:t>
            </a:r>
            <a:endParaRPr sz="1100"/>
          </a:p>
          <a:p>
            <a:pPr indent="-215900" lvl="0" marL="215900" marR="0" rtl="0" algn="l">
              <a:spcBef>
                <a:spcPts val="0"/>
              </a:spcBef>
              <a:spcAft>
                <a:spcPts val="0"/>
              </a:spcAft>
              <a:buClr>
                <a:srgbClr val="99242C"/>
              </a:buClr>
              <a:buSzPts val="1400"/>
              <a:buFont typeface="Arial"/>
              <a:buChar char="•"/>
            </a:pPr>
            <a:r>
              <a:rPr b="1" lang="en" sz="1400">
                <a:solidFill>
                  <a:srgbClr val="99242C"/>
                </a:solidFill>
                <a:latin typeface="Times"/>
                <a:ea typeface="Times"/>
                <a:cs typeface="Times"/>
                <a:sym typeface="Times"/>
              </a:rPr>
              <a:t>Digital Experience</a:t>
            </a:r>
            <a:endParaRPr sz="1100"/>
          </a:p>
          <a:p>
            <a:pPr indent="-215900" lvl="0" marL="215900" marR="0" rtl="0" algn="l">
              <a:spcBef>
                <a:spcPts val="0"/>
              </a:spcBef>
              <a:spcAft>
                <a:spcPts val="0"/>
              </a:spcAft>
              <a:buClr>
                <a:srgbClr val="99242C"/>
              </a:buClr>
              <a:buSzPts val="1400"/>
              <a:buFont typeface="Arial"/>
              <a:buChar char="•"/>
            </a:pPr>
            <a:r>
              <a:rPr b="1" lang="en" sz="1400">
                <a:solidFill>
                  <a:srgbClr val="99242C"/>
                </a:solidFill>
                <a:latin typeface="Times"/>
                <a:ea typeface="Times"/>
                <a:cs typeface="Times"/>
                <a:sym typeface="Times"/>
              </a:rPr>
              <a:t>Live Grill</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Times"/>
                <a:ea typeface="Times"/>
                <a:cs typeface="Times"/>
                <a:sym typeface="Times"/>
              </a:rPr>
              <a:t>Storytelling</a:t>
            </a:r>
            <a:endParaRPr sz="1100"/>
          </a:p>
          <a:p>
            <a:pPr indent="-215900" lvl="0" marL="215900" marR="0" rtl="0" algn="l">
              <a:spcBef>
                <a:spcPts val="0"/>
              </a:spcBef>
              <a:spcAft>
                <a:spcPts val="0"/>
              </a:spcAft>
              <a:buClr>
                <a:srgbClr val="99242C"/>
              </a:buClr>
              <a:buSzPts val="1400"/>
              <a:buFont typeface="Arial"/>
              <a:buChar char="•"/>
            </a:pPr>
            <a:r>
              <a:rPr b="1" lang="en" sz="1400">
                <a:solidFill>
                  <a:srgbClr val="99242C"/>
                </a:solidFill>
                <a:latin typeface="Times"/>
                <a:ea typeface="Times"/>
                <a:cs typeface="Times"/>
                <a:sym typeface="Times"/>
              </a:rPr>
              <a:t>Active – Tracking </a:t>
            </a:r>
            <a:endParaRPr sz="1100"/>
          </a:p>
          <a:p>
            <a:pPr indent="-127000" lvl="0" marL="215900" marR="0" rtl="0" algn="l">
              <a:spcBef>
                <a:spcPts val="0"/>
              </a:spcBef>
              <a:spcAft>
                <a:spcPts val="0"/>
              </a:spcAft>
              <a:buClr>
                <a:schemeClr val="dk1"/>
              </a:buClr>
              <a:buSzPts val="1400"/>
              <a:buFont typeface="Arial"/>
              <a:buNone/>
            </a:pPr>
            <a:r>
              <a:t/>
            </a:r>
            <a:endParaRPr b="1" sz="1400">
              <a:solidFill>
                <a:srgbClr val="99242C"/>
              </a:solidFill>
              <a:latin typeface="Times"/>
              <a:ea typeface="Times"/>
              <a:cs typeface="Times"/>
              <a:sym typeface="Times"/>
            </a:endParaRPr>
          </a:p>
          <a:p>
            <a:pPr indent="-127000" lvl="0" marL="215900" marR="0" rtl="0" algn="l">
              <a:spcBef>
                <a:spcPts val="0"/>
              </a:spcBef>
              <a:spcAft>
                <a:spcPts val="0"/>
              </a:spcAft>
              <a:buClr>
                <a:schemeClr val="dk1"/>
              </a:buClr>
              <a:buSzPts val="1400"/>
              <a:buFont typeface="Arial"/>
              <a:buNone/>
            </a:pPr>
            <a:r>
              <a:t/>
            </a:r>
            <a:endParaRPr b="1" sz="1400">
              <a:solidFill>
                <a:srgbClr val="99242C"/>
              </a:solidFill>
              <a:latin typeface="Times"/>
              <a:ea typeface="Times"/>
              <a:cs typeface="Times"/>
              <a:sym typeface="Time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 name="Google Shape;193;p32"/>
          <p:cNvSpPr txBox="1"/>
          <p:nvPr/>
        </p:nvSpPr>
        <p:spPr>
          <a:xfrm>
            <a:off x="1048294" y="397508"/>
            <a:ext cx="1770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Pickup / delivery</a:t>
            </a:r>
            <a:endParaRPr sz="1100"/>
          </a:p>
        </p:txBody>
      </p:sp>
      <p:sp>
        <p:nvSpPr>
          <p:cNvPr id="194" name="Google Shape;194;p32"/>
          <p:cNvSpPr txBox="1"/>
          <p:nvPr/>
        </p:nvSpPr>
        <p:spPr>
          <a:xfrm>
            <a:off x="4100851" y="388762"/>
            <a:ext cx="83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Omakase</a:t>
            </a:r>
            <a:endParaRPr sz="1100"/>
          </a:p>
        </p:txBody>
      </p:sp>
      <p:sp>
        <p:nvSpPr>
          <p:cNvPr id="195" name="Google Shape;195;p32"/>
          <p:cNvSpPr txBox="1"/>
          <p:nvPr/>
        </p:nvSpPr>
        <p:spPr>
          <a:xfrm>
            <a:off x="7154409" y="370035"/>
            <a:ext cx="657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Dine in</a:t>
            </a:r>
            <a:endParaRPr sz="1100"/>
          </a:p>
        </p:txBody>
      </p:sp>
      <p:sp>
        <p:nvSpPr>
          <p:cNvPr id="196" name="Google Shape;196;p32"/>
          <p:cNvSpPr txBox="1"/>
          <p:nvPr/>
        </p:nvSpPr>
        <p:spPr>
          <a:xfrm>
            <a:off x="544014" y="3307762"/>
            <a:ext cx="8514300" cy="3393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Phase 1 is delicated to pickup and delivery. Phase two is for Omakase and phase three is for dining in.</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In order to increase our pickup and delivery demand, we’ve created a website for online ordering, live grill watching, and live tracking for your hibachi.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We’ve added blogs to highlight the stories of our chefs, waiters, and hosts to bring transparency to our customers, hoping for their trust.</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Based on our research, THE IMPACT GOES HERE</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With the cash flow generated from phase 1, we want to look for an alternative profit stream in phase 2. Lin will introduce you to Omakase</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 </a:t>
            </a:r>
            <a:endParaRPr sz="1100"/>
          </a:p>
        </p:txBody>
      </p:sp>
      <p:sp>
        <p:nvSpPr>
          <p:cNvPr id="197" name="Google Shape;197;p32"/>
          <p:cNvSpPr txBox="1"/>
          <p:nvPr/>
        </p:nvSpPr>
        <p:spPr>
          <a:xfrm>
            <a:off x="4324350" y="2067952"/>
            <a:ext cx="3086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400">
                <a:solidFill>
                  <a:schemeClr val="dk1"/>
                </a:solidFill>
                <a:latin typeface="Calibri"/>
                <a:ea typeface="Calibri"/>
                <a:cs typeface="Calibri"/>
                <a:sym typeface="Calibri"/>
              </a:rPr>
              <a:t>IMPACT GOES HERE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p:nvPr/>
        </p:nvSpPr>
        <p:spPr>
          <a:xfrm>
            <a:off x="0" y="2646900"/>
            <a:ext cx="9144000" cy="24966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txBox="1"/>
          <p:nvPr/>
        </p:nvSpPr>
        <p:spPr>
          <a:xfrm>
            <a:off x="565375" y="148925"/>
            <a:ext cx="3743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Objectives</a:t>
            </a:r>
            <a:endParaRPr b="1" sz="1800">
              <a:latin typeface="Times New Roman"/>
              <a:ea typeface="Times New Roman"/>
              <a:cs typeface="Times New Roman"/>
              <a:sym typeface="Times New Roman"/>
            </a:endParaRPr>
          </a:p>
        </p:txBody>
      </p:sp>
      <p:sp>
        <p:nvSpPr>
          <p:cNvPr id="204" name="Google Shape;204;p33"/>
          <p:cNvSpPr txBox="1"/>
          <p:nvPr/>
        </p:nvSpPr>
        <p:spPr>
          <a:xfrm>
            <a:off x="482475" y="567349"/>
            <a:ext cx="3826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1. Develop a marketing plan </a:t>
            </a:r>
            <a:r>
              <a:rPr lang="en">
                <a:latin typeface="Times New Roman"/>
                <a:ea typeface="Times New Roman"/>
                <a:cs typeface="Times New Roman"/>
                <a:sym typeface="Times New Roman"/>
              </a:rPr>
              <a:t>to drive increase usage of delivery and curbside pickup services. </a:t>
            </a:r>
            <a:endParaRPr>
              <a:latin typeface="Times New Roman"/>
              <a:ea typeface="Times New Roman"/>
              <a:cs typeface="Times New Roman"/>
              <a:sym typeface="Times New Roman"/>
            </a:endParaRPr>
          </a:p>
        </p:txBody>
      </p:sp>
      <p:sp>
        <p:nvSpPr>
          <p:cNvPr id="205" name="Google Shape;205;p33"/>
          <p:cNvSpPr txBox="1"/>
          <p:nvPr/>
        </p:nvSpPr>
        <p:spPr>
          <a:xfrm>
            <a:off x="482475" y="1146300"/>
            <a:ext cx="39843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2. Identify market potential</a:t>
            </a:r>
            <a:r>
              <a:rPr lang="en">
                <a:latin typeface="Times New Roman"/>
                <a:ea typeface="Times New Roman"/>
                <a:cs typeface="Times New Roman"/>
                <a:sym typeface="Times New Roman"/>
              </a:rPr>
              <a:t> in home dining experiences to develop diversified revenue portfolio.</a:t>
            </a:r>
            <a:endParaRPr>
              <a:latin typeface="Times New Roman"/>
              <a:ea typeface="Times New Roman"/>
              <a:cs typeface="Times New Roman"/>
              <a:sym typeface="Times New Roman"/>
            </a:endParaRPr>
          </a:p>
        </p:txBody>
      </p:sp>
      <p:sp>
        <p:nvSpPr>
          <p:cNvPr id="206" name="Google Shape;206;p33"/>
          <p:cNvSpPr txBox="1"/>
          <p:nvPr/>
        </p:nvSpPr>
        <p:spPr>
          <a:xfrm>
            <a:off x="561375" y="1745001"/>
            <a:ext cx="382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3. Facilitate employee training and education</a:t>
            </a:r>
            <a:r>
              <a:rPr lang="en">
                <a:latin typeface="Times New Roman"/>
                <a:ea typeface="Times New Roman"/>
                <a:cs typeface="Times New Roman"/>
                <a:sym typeface="Times New Roman"/>
              </a:rPr>
              <a:t> on COVID-19 health regulations, </a:t>
            </a:r>
            <a:r>
              <a:rPr lang="en">
                <a:latin typeface="Times New Roman"/>
                <a:ea typeface="Times New Roman"/>
                <a:cs typeface="Times New Roman"/>
                <a:sym typeface="Times New Roman"/>
              </a:rPr>
              <a:t>prioritize team morale</a:t>
            </a:r>
            <a:r>
              <a:rPr lang="en">
                <a:latin typeface="Times New Roman"/>
                <a:ea typeface="Times New Roman"/>
                <a:cs typeface="Times New Roman"/>
                <a:sym typeface="Times New Roman"/>
              </a:rPr>
              <a:t>, and explore new career paths.</a:t>
            </a:r>
            <a:endParaRPr>
              <a:latin typeface="Times New Roman"/>
              <a:ea typeface="Times New Roman"/>
              <a:cs typeface="Times New Roman"/>
              <a:sym typeface="Times New Roman"/>
            </a:endParaRPr>
          </a:p>
        </p:txBody>
      </p:sp>
      <p:sp>
        <p:nvSpPr>
          <p:cNvPr id="207" name="Google Shape;207;p33"/>
          <p:cNvSpPr txBox="1"/>
          <p:nvPr/>
        </p:nvSpPr>
        <p:spPr>
          <a:xfrm>
            <a:off x="4765700" y="148925"/>
            <a:ext cx="3743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KPIs</a:t>
            </a:r>
            <a:endParaRPr b="1" sz="1800">
              <a:latin typeface="Times New Roman"/>
              <a:ea typeface="Times New Roman"/>
              <a:cs typeface="Times New Roman"/>
              <a:sym typeface="Times New Roman"/>
            </a:endParaRPr>
          </a:p>
        </p:txBody>
      </p:sp>
      <p:sp>
        <p:nvSpPr>
          <p:cNvPr id="208" name="Google Shape;208;p33"/>
          <p:cNvSpPr/>
          <p:nvPr/>
        </p:nvSpPr>
        <p:spPr>
          <a:xfrm>
            <a:off x="5060850" y="77267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Profit post COVID-19</a:t>
            </a:r>
            <a:endParaRPr sz="1200">
              <a:latin typeface="Times New Roman"/>
              <a:ea typeface="Times New Roman"/>
              <a:cs typeface="Times New Roman"/>
              <a:sym typeface="Times New Roman"/>
            </a:endParaRPr>
          </a:p>
        </p:txBody>
      </p:sp>
      <p:sp>
        <p:nvSpPr>
          <p:cNvPr id="209" name="Google Shape;209;p33"/>
          <p:cNvSpPr/>
          <p:nvPr/>
        </p:nvSpPr>
        <p:spPr>
          <a:xfrm>
            <a:off x="5060850" y="1351500"/>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Omakase</a:t>
            </a:r>
            <a:endParaRPr sz="1200">
              <a:latin typeface="Times New Roman"/>
              <a:ea typeface="Times New Roman"/>
              <a:cs typeface="Times New Roman"/>
              <a:sym typeface="Times New Roman"/>
            </a:endParaRPr>
          </a:p>
        </p:txBody>
      </p:sp>
      <p:sp>
        <p:nvSpPr>
          <p:cNvPr id="210" name="Google Shape;210;p33"/>
          <p:cNvSpPr/>
          <p:nvPr/>
        </p:nvSpPr>
        <p:spPr>
          <a:xfrm>
            <a:off x="5060850" y="193032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Employees</a:t>
            </a:r>
            <a:endParaRPr sz="1200">
              <a:latin typeface="Times New Roman"/>
              <a:ea typeface="Times New Roman"/>
              <a:cs typeface="Times New Roman"/>
              <a:sym typeface="Times New Roman"/>
            </a:endParaRPr>
          </a:p>
        </p:txBody>
      </p:sp>
      <p:sp>
        <p:nvSpPr>
          <p:cNvPr id="211" name="Google Shape;211;p33"/>
          <p:cNvSpPr/>
          <p:nvPr/>
        </p:nvSpPr>
        <p:spPr>
          <a:xfrm>
            <a:off x="6966200" y="77267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Delivery</a:t>
            </a:r>
            <a:endParaRPr sz="1200">
              <a:latin typeface="Times New Roman"/>
              <a:ea typeface="Times New Roman"/>
              <a:cs typeface="Times New Roman"/>
              <a:sym typeface="Times New Roman"/>
            </a:endParaRPr>
          </a:p>
        </p:txBody>
      </p:sp>
      <p:sp>
        <p:nvSpPr>
          <p:cNvPr id="212" name="Google Shape;212;p33"/>
          <p:cNvSpPr/>
          <p:nvPr/>
        </p:nvSpPr>
        <p:spPr>
          <a:xfrm>
            <a:off x="6966200" y="1351500"/>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Reservations</a:t>
            </a:r>
            <a:endParaRPr sz="1200">
              <a:latin typeface="Times New Roman"/>
              <a:ea typeface="Times New Roman"/>
              <a:cs typeface="Times New Roman"/>
              <a:sym typeface="Times New Roman"/>
            </a:endParaRPr>
          </a:p>
        </p:txBody>
      </p:sp>
      <p:sp>
        <p:nvSpPr>
          <p:cNvPr id="213" name="Google Shape;213;p33"/>
          <p:cNvSpPr/>
          <p:nvPr/>
        </p:nvSpPr>
        <p:spPr>
          <a:xfrm>
            <a:off x="6966200" y="193032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Restaurant Penetration</a:t>
            </a:r>
            <a:endParaRPr sz="1200">
              <a:latin typeface="Times New Roman"/>
              <a:ea typeface="Times New Roman"/>
              <a:cs typeface="Times New Roman"/>
              <a:sym typeface="Times New Roman"/>
            </a:endParaRPr>
          </a:p>
        </p:txBody>
      </p:sp>
      <p:grpSp>
        <p:nvGrpSpPr>
          <p:cNvPr id="214" name="Google Shape;214;p33"/>
          <p:cNvGrpSpPr/>
          <p:nvPr/>
        </p:nvGrpSpPr>
        <p:grpSpPr>
          <a:xfrm>
            <a:off x="538025" y="3084340"/>
            <a:ext cx="7988475" cy="1819610"/>
            <a:chOff x="546063" y="2839665"/>
            <a:chExt cx="7988475" cy="1819610"/>
          </a:xfrm>
        </p:grpSpPr>
        <p:pic>
          <p:nvPicPr>
            <p:cNvPr id="215" name="Google Shape;215;p33"/>
            <p:cNvPicPr preferRelativeResize="0"/>
            <p:nvPr/>
          </p:nvPicPr>
          <p:blipFill>
            <a:blip r:embed="rId3">
              <a:alphaModFix/>
            </a:blip>
            <a:stretch>
              <a:fillRect/>
            </a:stretch>
          </p:blipFill>
          <p:spPr>
            <a:xfrm>
              <a:off x="3425976" y="2853762"/>
              <a:ext cx="634614" cy="634614"/>
            </a:xfrm>
            <a:prstGeom prst="rect">
              <a:avLst/>
            </a:prstGeom>
            <a:noFill/>
            <a:ln>
              <a:noFill/>
            </a:ln>
          </p:spPr>
        </p:pic>
        <p:pic>
          <p:nvPicPr>
            <p:cNvPr id="216" name="Google Shape;216;p33"/>
            <p:cNvPicPr preferRelativeResize="0"/>
            <p:nvPr/>
          </p:nvPicPr>
          <p:blipFill>
            <a:blip r:embed="rId4">
              <a:alphaModFix/>
            </a:blip>
            <a:stretch>
              <a:fillRect/>
            </a:stretch>
          </p:blipFill>
          <p:spPr>
            <a:xfrm>
              <a:off x="6051411" y="2867876"/>
              <a:ext cx="634600" cy="634600"/>
            </a:xfrm>
            <a:prstGeom prst="rect">
              <a:avLst/>
            </a:prstGeom>
            <a:noFill/>
            <a:ln>
              <a:noFill/>
            </a:ln>
          </p:spPr>
        </p:pic>
        <p:pic>
          <p:nvPicPr>
            <p:cNvPr id="217" name="Google Shape;217;p33"/>
            <p:cNvPicPr preferRelativeResize="0"/>
            <p:nvPr/>
          </p:nvPicPr>
          <p:blipFill>
            <a:blip r:embed="rId5">
              <a:alphaModFix/>
            </a:blip>
            <a:stretch>
              <a:fillRect/>
            </a:stretch>
          </p:blipFill>
          <p:spPr>
            <a:xfrm>
              <a:off x="625680" y="2839665"/>
              <a:ext cx="662810" cy="662810"/>
            </a:xfrm>
            <a:prstGeom prst="rect">
              <a:avLst/>
            </a:prstGeom>
            <a:noFill/>
            <a:ln>
              <a:noFill/>
            </a:ln>
          </p:spPr>
        </p:pic>
        <p:sp>
          <p:nvSpPr>
            <p:cNvPr id="218" name="Google Shape;218;p33"/>
            <p:cNvSpPr txBox="1"/>
            <p:nvPr/>
          </p:nvSpPr>
          <p:spPr>
            <a:xfrm>
              <a:off x="1288488" y="2931525"/>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Delivery &amp; Pick-up</a:t>
              </a:r>
              <a:endParaRPr sz="1000">
                <a:latin typeface="Times New Roman"/>
                <a:ea typeface="Times New Roman"/>
                <a:cs typeface="Times New Roman"/>
                <a:sym typeface="Times New Roman"/>
              </a:endParaRPr>
            </a:p>
          </p:txBody>
        </p:sp>
        <p:sp>
          <p:nvSpPr>
            <p:cNvPr id="219" name="Google Shape;219;p33"/>
            <p:cNvSpPr txBox="1"/>
            <p:nvPr/>
          </p:nvSpPr>
          <p:spPr>
            <a:xfrm>
              <a:off x="546063" y="3502475"/>
              <a:ext cx="26352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Rebrand for quality and experience first. Simplified menu optimized for delivery and curbside pickup. Provide chefs with training on omakase service. </a:t>
              </a:r>
              <a:endParaRPr>
                <a:latin typeface="Times New Roman"/>
                <a:ea typeface="Times New Roman"/>
                <a:cs typeface="Times New Roman"/>
                <a:sym typeface="Times New Roman"/>
              </a:endParaRPr>
            </a:p>
          </p:txBody>
        </p:sp>
        <p:sp>
          <p:nvSpPr>
            <p:cNvPr id="220" name="Google Shape;220;p33"/>
            <p:cNvSpPr txBox="1"/>
            <p:nvPr/>
          </p:nvSpPr>
          <p:spPr>
            <a:xfrm>
              <a:off x="1288488" y="3194625"/>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Aug - Sep 2020</a:t>
              </a:r>
              <a:endParaRPr>
                <a:latin typeface="Times New Roman"/>
                <a:ea typeface="Times New Roman"/>
                <a:cs typeface="Times New Roman"/>
                <a:sym typeface="Times New Roman"/>
              </a:endParaRPr>
            </a:p>
          </p:txBody>
        </p:sp>
        <p:sp>
          <p:nvSpPr>
            <p:cNvPr id="221" name="Google Shape;221;p33"/>
            <p:cNvSpPr txBox="1"/>
            <p:nvPr/>
          </p:nvSpPr>
          <p:spPr>
            <a:xfrm>
              <a:off x="4054013" y="2931500"/>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Omakase</a:t>
              </a:r>
              <a:endParaRPr sz="1000">
                <a:latin typeface="Times New Roman"/>
                <a:ea typeface="Times New Roman"/>
                <a:cs typeface="Times New Roman"/>
                <a:sym typeface="Times New Roman"/>
              </a:endParaRPr>
            </a:p>
          </p:txBody>
        </p:sp>
        <p:sp>
          <p:nvSpPr>
            <p:cNvPr id="222" name="Google Shape;222;p33"/>
            <p:cNvSpPr txBox="1"/>
            <p:nvPr/>
          </p:nvSpPr>
          <p:spPr>
            <a:xfrm>
              <a:off x="4054013" y="3194600"/>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Fall 2020</a:t>
              </a:r>
              <a:endParaRPr>
                <a:latin typeface="Times New Roman"/>
                <a:ea typeface="Times New Roman"/>
                <a:cs typeface="Times New Roman"/>
                <a:sym typeface="Times New Roman"/>
              </a:endParaRPr>
            </a:p>
          </p:txBody>
        </p:sp>
        <p:sp>
          <p:nvSpPr>
            <p:cNvPr id="223" name="Google Shape;223;p33"/>
            <p:cNvSpPr txBox="1"/>
            <p:nvPr/>
          </p:nvSpPr>
          <p:spPr>
            <a:xfrm>
              <a:off x="3292138" y="3502475"/>
              <a:ext cx="25473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 bring THG to your home through our new private teppan-chef home service. Celebrate your special occasions at the comfort of your home.</a:t>
              </a:r>
              <a:endParaRPr>
                <a:latin typeface="Times New Roman"/>
                <a:ea typeface="Times New Roman"/>
                <a:cs typeface="Times New Roman"/>
                <a:sym typeface="Times New Roman"/>
              </a:endParaRPr>
            </a:p>
          </p:txBody>
        </p:sp>
        <p:cxnSp>
          <p:nvCxnSpPr>
            <p:cNvPr id="224" name="Google Shape;224;p33"/>
            <p:cNvCxnSpPr/>
            <p:nvPr/>
          </p:nvCxnSpPr>
          <p:spPr>
            <a:xfrm>
              <a:off x="658563" y="3552000"/>
              <a:ext cx="24102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33"/>
            <p:cNvCxnSpPr/>
            <p:nvPr/>
          </p:nvCxnSpPr>
          <p:spPr>
            <a:xfrm>
              <a:off x="3360688" y="3552000"/>
              <a:ext cx="24102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33"/>
            <p:cNvSpPr txBox="1"/>
            <p:nvPr/>
          </p:nvSpPr>
          <p:spPr>
            <a:xfrm>
              <a:off x="6756138" y="2931525"/>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Reopening Plans</a:t>
              </a:r>
              <a:endParaRPr sz="1000">
                <a:latin typeface="Times New Roman"/>
                <a:ea typeface="Times New Roman"/>
                <a:cs typeface="Times New Roman"/>
                <a:sym typeface="Times New Roman"/>
              </a:endParaRPr>
            </a:p>
          </p:txBody>
        </p:sp>
        <p:sp>
          <p:nvSpPr>
            <p:cNvPr id="227" name="Google Shape;227;p33"/>
            <p:cNvSpPr txBox="1"/>
            <p:nvPr/>
          </p:nvSpPr>
          <p:spPr>
            <a:xfrm>
              <a:off x="6756138" y="3194625"/>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Fall 2020 &amp; Beyond</a:t>
              </a:r>
              <a:endParaRPr>
                <a:latin typeface="Times New Roman"/>
                <a:ea typeface="Times New Roman"/>
                <a:cs typeface="Times New Roman"/>
                <a:sym typeface="Times New Roman"/>
              </a:endParaRPr>
            </a:p>
          </p:txBody>
        </p:sp>
        <p:sp>
          <p:nvSpPr>
            <p:cNvPr id="228" name="Google Shape;228;p33"/>
            <p:cNvSpPr txBox="1"/>
            <p:nvPr/>
          </p:nvSpPr>
          <p:spPr>
            <a:xfrm>
              <a:off x="5950325" y="3502475"/>
              <a:ext cx="2547300" cy="115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Elevated dining experience with private rooms available and compliance with health regulations post COVID-19. </a:t>
              </a:r>
              <a:endParaRPr>
                <a:latin typeface="Times New Roman"/>
                <a:ea typeface="Times New Roman"/>
                <a:cs typeface="Times New Roman"/>
                <a:sym typeface="Times New Roman"/>
              </a:endParaRPr>
            </a:p>
          </p:txBody>
        </p:sp>
        <p:cxnSp>
          <p:nvCxnSpPr>
            <p:cNvPr id="229" name="Google Shape;229;p33"/>
            <p:cNvCxnSpPr/>
            <p:nvPr/>
          </p:nvCxnSpPr>
          <p:spPr>
            <a:xfrm>
              <a:off x="6062813" y="3552000"/>
              <a:ext cx="2410200" cy="0"/>
            </a:xfrm>
            <a:prstGeom prst="straightConnector1">
              <a:avLst/>
            </a:prstGeom>
            <a:noFill/>
            <a:ln cap="flat" cmpd="sng" w="9525">
              <a:solidFill>
                <a:schemeClr val="dk2"/>
              </a:solidFill>
              <a:prstDash val="solid"/>
              <a:round/>
              <a:headEnd len="med" w="med" type="none"/>
              <a:tailEnd len="med" w="med" type="none"/>
            </a:ln>
          </p:spPr>
        </p:cxnSp>
      </p:grpSp>
      <p:cxnSp>
        <p:nvCxnSpPr>
          <p:cNvPr id="230" name="Google Shape;230;p33"/>
          <p:cNvCxnSpPr/>
          <p:nvPr/>
        </p:nvCxnSpPr>
        <p:spPr>
          <a:xfrm>
            <a:off x="4532275" y="403650"/>
            <a:ext cx="0" cy="1902900"/>
          </a:xfrm>
          <a:prstGeom prst="straightConnector1">
            <a:avLst/>
          </a:prstGeom>
          <a:noFill/>
          <a:ln cap="flat" cmpd="sng" w="9525">
            <a:solidFill>
              <a:srgbClr val="000000"/>
            </a:solidFill>
            <a:prstDash val="solid"/>
            <a:round/>
            <a:headEnd len="med" w="med" type="none"/>
            <a:tailEnd len="med" w="med" type="none"/>
          </a:ln>
        </p:spPr>
      </p:cxnSp>
      <p:sp>
        <p:nvSpPr>
          <p:cNvPr id="231" name="Google Shape;231;p33"/>
          <p:cNvSpPr txBox="1"/>
          <p:nvPr/>
        </p:nvSpPr>
        <p:spPr>
          <a:xfrm>
            <a:off x="644475"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1</a:t>
            </a:r>
            <a:endParaRPr b="1">
              <a:solidFill>
                <a:srgbClr val="FFFFFF"/>
              </a:solidFill>
              <a:latin typeface="Times New Roman"/>
              <a:ea typeface="Times New Roman"/>
              <a:cs typeface="Times New Roman"/>
              <a:sym typeface="Times New Roman"/>
            </a:endParaRPr>
          </a:p>
        </p:txBody>
      </p:sp>
      <p:sp>
        <p:nvSpPr>
          <p:cNvPr id="232" name="Google Shape;232;p33"/>
          <p:cNvSpPr txBox="1"/>
          <p:nvPr/>
        </p:nvSpPr>
        <p:spPr>
          <a:xfrm>
            <a:off x="3351150"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2</a:t>
            </a:r>
            <a:endParaRPr b="1">
              <a:solidFill>
                <a:srgbClr val="FFFFFF"/>
              </a:solidFill>
              <a:latin typeface="Times New Roman"/>
              <a:ea typeface="Times New Roman"/>
              <a:cs typeface="Times New Roman"/>
              <a:sym typeface="Times New Roman"/>
            </a:endParaRPr>
          </a:p>
        </p:txBody>
      </p:sp>
      <p:sp>
        <p:nvSpPr>
          <p:cNvPr id="233" name="Google Shape;233;p33"/>
          <p:cNvSpPr txBox="1"/>
          <p:nvPr/>
        </p:nvSpPr>
        <p:spPr>
          <a:xfrm>
            <a:off x="6057825"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3</a:t>
            </a:r>
            <a:endParaRPr b="1">
              <a:solidFill>
                <a:srgbClr val="FFFFFF"/>
              </a:solidFill>
              <a:latin typeface="Times New Roman"/>
              <a:ea typeface="Times New Roman"/>
              <a:cs typeface="Times New Roman"/>
              <a:sym typeface="Times New Roman"/>
            </a:endParaRPr>
          </a:p>
        </p:txBody>
      </p:sp>
      <p:sp>
        <p:nvSpPr>
          <p:cNvPr id="234" name="Google Shape;234;p33"/>
          <p:cNvSpPr txBox="1"/>
          <p:nvPr/>
        </p:nvSpPr>
        <p:spPr>
          <a:xfrm>
            <a:off x="0" y="-5125"/>
            <a:ext cx="2047200" cy="726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Digital Transformation</a:t>
            </a:r>
            <a:endParaRPr sz="1000"/>
          </a:p>
          <a:p>
            <a:pPr indent="-292100" lvl="0" marL="457200" rtl="0" algn="l">
              <a:spcBef>
                <a:spcPts val="0"/>
              </a:spcBef>
              <a:spcAft>
                <a:spcPts val="0"/>
              </a:spcAft>
              <a:buSzPts val="1000"/>
              <a:buChar char="●"/>
            </a:pPr>
            <a:r>
              <a:rPr lang="en" sz="1000"/>
              <a:t>Private-Chef</a:t>
            </a:r>
            <a:endParaRPr sz="1000"/>
          </a:p>
          <a:p>
            <a:pPr indent="-292100" lvl="0" marL="457200" rtl="0" algn="l">
              <a:spcBef>
                <a:spcPts val="0"/>
              </a:spcBef>
              <a:spcAft>
                <a:spcPts val="0"/>
              </a:spcAft>
              <a:buSzPts val="1000"/>
              <a:buChar char="●"/>
            </a:pPr>
            <a:r>
              <a:rPr lang="en" sz="1000"/>
              <a:t>Re-Branding</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34"/>
          <p:cNvGrpSpPr/>
          <p:nvPr/>
        </p:nvGrpSpPr>
        <p:grpSpPr>
          <a:xfrm>
            <a:off x="6779725" y="2513825"/>
            <a:ext cx="1886050" cy="2022600"/>
            <a:chOff x="6861050" y="2462025"/>
            <a:chExt cx="1886050" cy="2022600"/>
          </a:xfrm>
        </p:grpSpPr>
        <p:sp>
          <p:nvSpPr>
            <p:cNvPr id="240" name="Google Shape;240;p34"/>
            <p:cNvSpPr/>
            <p:nvPr/>
          </p:nvSpPr>
          <p:spPr>
            <a:xfrm>
              <a:off x="6861050" y="2462025"/>
              <a:ext cx="1843800" cy="20226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nvSpPr>
          <p:spPr>
            <a:xfrm>
              <a:off x="6903300" y="2513825"/>
              <a:ext cx="1843800" cy="19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Passionate about experience-driven teppanyaki, </a:t>
              </a:r>
              <a:r>
                <a:rPr lang="en">
                  <a:latin typeface="Times New Roman"/>
                  <a:ea typeface="Times New Roman"/>
                  <a:cs typeface="Times New Roman"/>
                  <a:sym typeface="Times New Roman"/>
                </a:rPr>
                <a:t>elevated</a:t>
              </a:r>
              <a:r>
                <a:rPr lang="en">
                  <a:latin typeface="Times New Roman"/>
                  <a:ea typeface="Times New Roman"/>
                  <a:cs typeface="Times New Roman"/>
                  <a:sym typeface="Times New Roman"/>
                </a:rPr>
                <a:t> through our digital presence, we aim</a:t>
              </a:r>
              <a:r>
                <a:rPr lang="en">
                  <a:latin typeface="Times New Roman"/>
                  <a:ea typeface="Times New Roman"/>
                  <a:cs typeface="Times New Roman"/>
                  <a:sym typeface="Times New Roman"/>
                </a:rPr>
                <a:t> t</a:t>
              </a:r>
              <a:r>
                <a:rPr lang="en">
                  <a:latin typeface="Times New Roman"/>
                  <a:ea typeface="Times New Roman"/>
                  <a:cs typeface="Times New Roman"/>
                  <a:sym typeface="Times New Roman"/>
                </a:rPr>
                <a:t>o improve our </a:t>
              </a:r>
              <a:r>
                <a:rPr lang="en">
                  <a:latin typeface="Times New Roman"/>
                  <a:ea typeface="Times New Roman"/>
                  <a:cs typeface="Times New Roman"/>
                  <a:sym typeface="Times New Roman"/>
                </a:rPr>
                <a:t>respective communities through our class of trade.  </a:t>
              </a:r>
              <a:endParaRPr>
                <a:latin typeface="Times New Roman"/>
                <a:ea typeface="Times New Roman"/>
                <a:cs typeface="Times New Roman"/>
                <a:sym typeface="Times New Roman"/>
              </a:endParaRPr>
            </a:p>
          </p:txBody>
        </p:sp>
      </p:grpSp>
      <p:sp>
        <p:nvSpPr>
          <p:cNvPr id="242" name="Google Shape;242;p34"/>
          <p:cNvSpPr txBox="1"/>
          <p:nvPr>
            <p:ph type="ctrTitle"/>
          </p:nvPr>
        </p:nvSpPr>
        <p:spPr>
          <a:xfrm>
            <a:off x="378450" y="179000"/>
            <a:ext cx="68376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chemeClr val="dk1"/>
                </a:solidFill>
                <a:latin typeface="Times"/>
                <a:ea typeface="Times"/>
                <a:cs typeface="Times"/>
                <a:sym typeface="Times"/>
              </a:rPr>
              <a:t>E</a:t>
            </a:r>
            <a:r>
              <a:rPr lang="en" sz="2000">
                <a:solidFill>
                  <a:schemeClr val="dk1"/>
                </a:solidFill>
                <a:latin typeface="Times"/>
                <a:ea typeface="Times"/>
                <a:cs typeface="Times"/>
                <a:sym typeface="Times"/>
              </a:rPr>
              <a:t>nhanced digital content</a:t>
            </a:r>
            <a:r>
              <a:rPr lang="en" sz="2000">
                <a:solidFill>
                  <a:srgbClr val="000000"/>
                </a:solidFill>
                <a:latin typeface="Times"/>
                <a:ea typeface="Times"/>
                <a:cs typeface="Times"/>
                <a:sym typeface="Times"/>
              </a:rPr>
              <a:t> </a:t>
            </a:r>
            <a:r>
              <a:rPr lang="en" sz="2000">
                <a:solidFill>
                  <a:srgbClr val="000000"/>
                </a:solidFill>
                <a:latin typeface="Times"/>
                <a:ea typeface="Times"/>
                <a:cs typeface="Times"/>
                <a:sym typeface="Times"/>
              </a:rPr>
              <a:t>appeal</a:t>
            </a:r>
            <a:r>
              <a:rPr lang="en" sz="2000">
                <a:solidFill>
                  <a:srgbClr val="000000"/>
                </a:solidFill>
                <a:latin typeface="Times"/>
                <a:ea typeface="Times"/>
                <a:cs typeface="Times"/>
                <a:sym typeface="Times"/>
              </a:rPr>
              <a:t>s</a:t>
            </a:r>
            <a:r>
              <a:rPr lang="en" sz="2000">
                <a:solidFill>
                  <a:srgbClr val="000000"/>
                </a:solidFill>
                <a:latin typeface="Times"/>
                <a:ea typeface="Times"/>
                <a:cs typeface="Times"/>
                <a:sym typeface="Times"/>
              </a:rPr>
              <a:t> to consumer needs and promotes an experience-driven teppanyaki brand.</a:t>
            </a:r>
            <a:endParaRPr sz="2000">
              <a:solidFill>
                <a:srgbClr val="000000"/>
              </a:solidFill>
              <a:latin typeface="Times"/>
              <a:ea typeface="Times"/>
              <a:cs typeface="Times"/>
              <a:sym typeface="Times"/>
            </a:endParaRPr>
          </a:p>
        </p:txBody>
      </p:sp>
      <p:pic>
        <p:nvPicPr>
          <p:cNvPr id="243" name="Google Shape;243;p34"/>
          <p:cNvPicPr preferRelativeResize="0"/>
          <p:nvPr/>
        </p:nvPicPr>
        <p:blipFill rotWithShape="1">
          <a:blip r:embed="rId3">
            <a:alphaModFix/>
          </a:blip>
          <a:srcRect b="7517" l="23992" r="29866" t="7245"/>
          <a:stretch/>
        </p:blipFill>
        <p:spPr>
          <a:xfrm>
            <a:off x="2512187" y="1244325"/>
            <a:ext cx="1843727" cy="3406099"/>
          </a:xfrm>
          <a:prstGeom prst="rect">
            <a:avLst/>
          </a:prstGeom>
          <a:noFill/>
          <a:ln>
            <a:noFill/>
          </a:ln>
        </p:spPr>
      </p:pic>
      <p:pic>
        <p:nvPicPr>
          <p:cNvPr id="244" name="Google Shape;244;p34"/>
          <p:cNvPicPr preferRelativeResize="0"/>
          <p:nvPr/>
        </p:nvPicPr>
        <p:blipFill>
          <a:blip r:embed="rId4">
            <a:alphaModFix/>
          </a:blip>
          <a:stretch>
            <a:fillRect/>
          </a:stretch>
        </p:blipFill>
        <p:spPr>
          <a:xfrm>
            <a:off x="373313" y="1394388"/>
            <a:ext cx="375575" cy="375575"/>
          </a:xfrm>
          <a:prstGeom prst="rect">
            <a:avLst/>
          </a:prstGeom>
          <a:noFill/>
          <a:ln>
            <a:noFill/>
          </a:ln>
        </p:spPr>
      </p:pic>
      <p:cxnSp>
        <p:nvCxnSpPr>
          <p:cNvPr id="245" name="Google Shape;245;p34"/>
          <p:cNvCxnSpPr/>
          <p:nvPr/>
        </p:nvCxnSpPr>
        <p:spPr>
          <a:xfrm>
            <a:off x="559763" y="1820338"/>
            <a:ext cx="0" cy="400500"/>
          </a:xfrm>
          <a:prstGeom prst="straightConnector1">
            <a:avLst/>
          </a:prstGeom>
          <a:noFill/>
          <a:ln cap="flat" cmpd="sng" w="19050">
            <a:solidFill>
              <a:schemeClr val="dk2"/>
            </a:solidFill>
            <a:prstDash val="solid"/>
            <a:round/>
            <a:headEnd len="med" w="med" type="none"/>
            <a:tailEnd len="med" w="med" type="oval"/>
          </a:ln>
        </p:spPr>
      </p:cxnSp>
      <p:sp>
        <p:nvSpPr>
          <p:cNvPr id="246" name="Google Shape;246;p34"/>
          <p:cNvSpPr txBox="1"/>
          <p:nvPr/>
        </p:nvSpPr>
        <p:spPr>
          <a:xfrm>
            <a:off x="748900" y="135372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Digital Experience</a:t>
            </a:r>
            <a:endParaRPr b="1">
              <a:solidFill>
                <a:srgbClr val="99242C"/>
              </a:solidFill>
              <a:latin typeface="Times"/>
              <a:ea typeface="Times"/>
              <a:cs typeface="Times"/>
              <a:sym typeface="Times"/>
            </a:endParaRPr>
          </a:p>
        </p:txBody>
      </p:sp>
      <p:sp>
        <p:nvSpPr>
          <p:cNvPr id="247" name="Google Shape;247;p34"/>
          <p:cNvSpPr txBox="1"/>
          <p:nvPr/>
        </p:nvSpPr>
        <p:spPr>
          <a:xfrm>
            <a:off x="748900" y="1667950"/>
            <a:ext cx="18438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Launch new website with CRM functions to improve marketing communication.</a:t>
            </a:r>
            <a:endParaRPr sz="1200">
              <a:latin typeface="Times New Roman"/>
              <a:ea typeface="Times New Roman"/>
              <a:cs typeface="Times New Roman"/>
              <a:sym typeface="Times New Roman"/>
            </a:endParaRPr>
          </a:p>
        </p:txBody>
      </p:sp>
      <p:pic>
        <p:nvPicPr>
          <p:cNvPr descr="A close up of a logo&#10;&#10;Description automatically generated" id="248" name="Google Shape;248;p34"/>
          <p:cNvPicPr preferRelativeResize="0"/>
          <p:nvPr/>
        </p:nvPicPr>
        <p:blipFill rotWithShape="1">
          <a:blip r:embed="rId5">
            <a:alphaModFix/>
          </a:blip>
          <a:srcRect b="0" l="0" r="0" t="0"/>
          <a:stretch/>
        </p:blipFill>
        <p:spPr>
          <a:xfrm>
            <a:off x="373321" y="2373071"/>
            <a:ext cx="375575" cy="375587"/>
          </a:xfrm>
          <a:prstGeom prst="rect">
            <a:avLst/>
          </a:prstGeom>
          <a:noFill/>
          <a:ln>
            <a:noFill/>
          </a:ln>
        </p:spPr>
      </p:pic>
      <p:sp>
        <p:nvSpPr>
          <p:cNvPr id="249" name="Google Shape;249;p34"/>
          <p:cNvSpPr txBox="1"/>
          <p:nvPr/>
        </p:nvSpPr>
        <p:spPr>
          <a:xfrm>
            <a:off x="748900" y="229687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Live Grill</a:t>
            </a:r>
            <a:endParaRPr b="1">
              <a:solidFill>
                <a:srgbClr val="99242C"/>
              </a:solidFill>
              <a:latin typeface="Times"/>
              <a:ea typeface="Times"/>
              <a:cs typeface="Times"/>
              <a:sym typeface="Times"/>
            </a:endParaRPr>
          </a:p>
        </p:txBody>
      </p:sp>
      <p:sp>
        <p:nvSpPr>
          <p:cNvPr id="250" name="Google Shape;250;p34"/>
          <p:cNvSpPr txBox="1"/>
          <p:nvPr/>
        </p:nvSpPr>
        <p:spPr>
          <a:xfrm>
            <a:off x="748900" y="2596250"/>
            <a:ext cx="1843800" cy="8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Watch your food being prepared from the moment it is ordered to the time it arrives within your home.</a:t>
            </a:r>
            <a:endParaRPr sz="1200">
              <a:latin typeface="Times New Roman"/>
              <a:ea typeface="Times New Roman"/>
              <a:cs typeface="Times New Roman"/>
              <a:sym typeface="Times New Roman"/>
            </a:endParaRPr>
          </a:p>
        </p:txBody>
      </p:sp>
      <p:pic>
        <p:nvPicPr>
          <p:cNvPr id="251" name="Google Shape;251;p34"/>
          <p:cNvPicPr preferRelativeResize="0"/>
          <p:nvPr/>
        </p:nvPicPr>
        <p:blipFill>
          <a:blip r:embed="rId6">
            <a:alphaModFix/>
          </a:blip>
          <a:stretch>
            <a:fillRect/>
          </a:stretch>
        </p:blipFill>
        <p:spPr>
          <a:xfrm>
            <a:off x="263649" y="3396625"/>
            <a:ext cx="524401" cy="524399"/>
          </a:xfrm>
          <a:prstGeom prst="rect">
            <a:avLst/>
          </a:prstGeom>
          <a:noFill/>
          <a:ln>
            <a:noFill/>
          </a:ln>
        </p:spPr>
      </p:pic>
      <p:cxnSp>
        <p:nvCxnSpPr>
          <p:cNvPr id="252" name="Google Shape;252;p34"/>
          <p:cNvCxnSpPr>
            <a:stCxn id="251" idx="2"/>
          </p:cNvCxnSpPr>
          <p:nvPr/>
        </p:nvCxnSpPr>
        <p:spPr>
          <a:xfrm>
            <a:off x="525849" y="3921024"/>
            <a:ext cx="0" cy="624000"/>
          </a:xfrm>
          <a:prstGeom prst="straightConnector1">
            <a:avLst/>
          </a:prstGeom>
          <a:noFill/>
          <a:ln cap="flat" cmpd="sng" w="19050">
            <a:solidFill>
              <a:schemeClr val="dk2"/>
            </a:solidFill>
            <a:prstDash val="solid"/>
            <a:round/>
            <a:headEnd len="med" w="med" type="none"/>
            <a:tailEnd len="med" w="med" type="oval"/>
          </a:ln>
        </p:spPr>
      </p:cxnSp>
      <p:cxnSp>
        <p:nvCxnSpPr>
          <p:cNvPr id="253" name="Google Shape;253;p34"/>
          <p:cNvCxnSpPr>
            <a:endCxn id="251" idx="0"/>
          </p:cNvCxnSpPr>
          <p:nvPr/>
        </p:nvCxnSpPr>
        <p:spPr>
          <a:xfrm>
            <a:off x="524649" y="2872225"/>
            <a:ext cx="1200" cy="524400"/>
          </a:xfrm>
          <a:prstGeom prst="straightConnector1">
            <a:avLst/>
          </a:prstGeom>
          <a:noFill/>
          <a:ln cap="flat" cmpd="sng" w="19050">
            <a:solidFill>
              <a:schemeClr val="dk2"/>
            </a:solidFill>
            <a:prstDash val="solid"/>
            <a:round/>
            <a:headEnd len="med" w="med" type="none"/>
            <a:tailEnd len="med" w="med" type="oval"/>
          </a:ln>
        </p:spPr>
      </p:cxnSp>
      <p:sp>
        <p:nvSpPr>
          <p:cNvPr id="254" name="Google Shape;254;p34"/>
          <p:cNvSpPr txBox="1"/>
          <p:nvPr/>
        </p:nvSpPr>
        <p:spPr>
          <a:xfrm>
            <a:off x="748900" y="3463488"/>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Pick-Up / Delivery</a:t>
            </a:r>
            <a:endParaRPr b="1">
              <a:solidFill>
                <a:srgbClr val="99242C"/>
              </a:solidFill>
              <a:latin typeface="Times"/>
              <a:ea typeface="Times"/>
              <a:cs typeface="Times"/>
              <a:sym typeface="Times"/>
            </a:endParaRPr>
          </a:p>
        </p:txBody>
      </p:sp>
      <p:sp>
        <p:nvSpPr>
          <p:cNvPr id="255" name="Google Shape;255;p34"/>
          <p:cNvSpPr txBox="1"/>
          <p:nvPr/>
        </p:nvSpPr>
        <p:spPr>
          <a:xfrm>
            <a:off x="748900" y="3762863"/>
            <a:ext cx="1843800" cy="8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Pick</a:t>
            </a:r>
            <a:r>
              <a:rPr lang="en" sz="1200">
                <a:latin typeface="Times New Roman"/>
                <a:ea typeface="Times New Roman"/>
                <a:cs typeface="Times New Roman"/>
                <a:sym typeface="Times New Roman"/>
              </a:rPr>
              <a:t> what is</a:t>
            </a:r>
            <a:r>
              <a:rPr lang="en" sz="1200">
                <a:latin typeface="Times New Roman"/>
                <a:ea typeface="Times New Roman"/>
                <a:cs typeface="Times New Roman"/>
                <a:sym typeface="Times New Roman"/>
              </a:rPr>
              <a:t> the easiest for you. All-in-one website to place an order whether it is pick-up or delivery.</a:t>
            </a:r>
            <a:endParaRPr sz="1200">
              <a:latin typeface="Times New Roman"/>
              <a:ea typeface="Times New Roman"/>
              <a:cs typeface="Times New Roman"/>
              <a:sym typeface="Times New Roman"/>
            </a:endParaRPr>
          </a:p>
        </p:txBody>
      </p:sp>
      <p:pic>
        <p:nvPicPr>
          <p:cNvPr id="256" name="Google Shape;256;p34"/>
          <p:cNvPicPr preferRelativeResize="0"/>
          <p:nvPr/>
        </p:nvPicPr>
        <p:blipFill>
          <a:blip r:embed="rId7">
            <a:alphaModFix/>
          </a:blip>
          <a:stretch>
            <a:fillRect/>
          </a:stretch>
        </p:blipFill>
        <p:spPr>
          <a:xfrm>
            <a:off x="4491450" y="1385375"/>
            <a:ext cx="375575" cy="375575"/>
          </a:xfrm>
          <a:prstGeom prst="rect">
            <a:avLst/>
          </a:prstGeom>
          <a:noFill/>
          <a:ln>
            <a:noFill/>
          </a:ln>
        </p:spPr>
      </p:pic>
      <p:cxnSp>
        <p:nvCxnSpPr>
          <p:cNvPr id="257" name="Google Shape;257;p34"/>
          <p:cNvCxnSpPr>
            <a:stCxn id="256" idx="2"/>
          </p:cNvCxnSpPr>
          <p:nvPr/>
        </p:nvCxnSpPr>
        <p:spPr>
          <a:xfrm>
            <a:off x="4679238" y="1760951"/>
            <a:ext cx="0" cy="503100"/>
          </a:xfrm>
          <a:prstGeom prst="straightConnector1">
            <a:avLst/>
          </a:prstGeom>
          <a:noFill/>
          <a:ln cap="flat" cmpd="sng" w="19050">
            <a:solidFill>
              <a:schemeClr val="dk2"/>
            </a:solidFill>
            <a:prstDash val="solid"/>
            <a:round/>
            <a:headEnd len="med" w="med" type="none"/>
            <a:tailEnd len="med" w="med" type="oval"/>
          </a:ln>
        </p:spPr>
      </p:cxnSp>
      <p:sp>
        <p:nvSpPr>
          <p:cNvPr id="258" name="Google Shape;258;p34"/>
          <p:cNvSpPr txBox="1"/>
          <p:nvPr/>
        </p:nvSpPr>
        <p:spPr>
          <a:xfrm>
            <a:off x="4867025" y="138537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Reservation</a:t>
            </a:r>
            <a:endParaRPr b="1">
              <a:solidFill>
                <a:schemeClr val="dk1"/>
              </a:solidFill>
              <a:latin typeface="Times"/>
              <a:ea typeface="Times"/>
              <a:cs typeface="Times"/>
              <a:sym typeface="Times"/>
            </a:endParaRPr>
          </a:p>
        </p:txBody>
      </p:sp>
      <p:sp>
        <p:nvSpPr>
          <p:cNvPr id="259" name="Google Shape;259;p34"/>
          <p:cNvSpPr txBox="1"/>
          <p:nvPr/>
        </p:nvSpPr>
        <p:spPr>
          <a:xfrm>
            <a:off x="4867025" y="1651600"/>
            <a:ext cx="1843800" cy="6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Place a reservation when dine-in option is available for phase 3.</a:t>
            </a:r>
            <a:endParaRPr sz="1200">
              <a:latin typeface="Times New Roman"/>
              <a:ea typeface="Times New Roman"/>
              <a:cs typeface="Times New Roman"/>
              <a:sym typeface="Times New Roman"/>
            </a:endParaRPr>
          </a:p>
        </p:txBody>
      </p:sp>
      <p:cxnSp>
        <p:nvCxnSpPr>
          <p:cNvPr id="260" name="Google Shape;260;p34"/>
          <p:cNvCxnSpPr/>
          <p:nvPr/>
        </p:nvCxnSpPr>
        <p:spPr>
          <a:xfrm>
            <a:off x="4679238" y="2914526"/>
            <a:ext cx="0" cy="503100"/>
          </a:xfrm>
          <a:prstGeom prst="straightConnector1">
            <a:avLst/>
          </a:prstGeom>
          <a:noFill/>
          <a:ln cap="flat" cmpd="sng" w="19050">
            <a:solidFill>
              <a:schemeClr val="dk2"/>
            </a:solidFill>
            <a:prstDash val="solid"/>
            <a:round/>
            <a:headEnd len="med" w="med" type="none"/>
            <a:tailEnd len="med" w="med" type="oval"/>
          </a:ln>
        </p:spPr>
      </p:cxnSp>
      <p:sp>
        <p:nvSpPr>
          <p:cNvPr id="261" name="Google Shape;261;p34"/>
          <p:cNvSpPr txBox="1"/>
          <p:nvPr/>
        </p:nvSpPr>
        <p:spPr>
          <a:xfrm>
            <a:off x="4867025" y="240472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Omakase</a:t>
            </a:r>
            <a:endParaRPr b="1">
              <a:solidFill>
                <a:schemeClr val="dk1"/>
              </a:solidFill>
              <a:latin typeface="Times"/>
              <a:ea typeface="Times"/>
              <a:cs typeface="Times"/>
              <a:sym typeface="Times"/>
            </a:endParaRPr>
          </a:p>
        </p:txBody>
      </p:sp>
      <p:sp>
        <p:nvSpPr>
          <p:cNvPr id="262" name="Google Shape;262;p34"/>
          <p:cNvSpPr txBox="1"/>
          <p:nvPr/>
        </p:nvSpPr>
        <p:spPr>
          <a:xfrm>
            <a:off x="4867025" y="2705813"/>
            <a:ext cx="1843800" cy="7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Enjoy personalized dishes prepared by our professionally trained teppanyaki chefs.</a:t>
            </a:r>
            <a:endParaRPr sz="1200">
              <a:latin typeface="Times New Roman"/>
              <a:ea typeface="Times New Roman"/>
              <a:cs typeface="Times New Roman"/>
              <a:sym typeface="Times New Roman"/>
            </a:endParaRPr>
          </a:p>
        </p:txBody>
      </p:sp>
      <p:pic>
        <p:nvPicPr>
          <p:cNvPr id="263" name="Google Shape;263;p34"/>
          <p:cNvPicPr preferRelativeResize="0"/>
          <p:nvPr/>
        </p:nvPicPr>
        <p:blipFill>
          <a:blip r:embed="rId8">
            <a:alphaModFix/>
          </a:blip>
          <a:stretch>
            <a:fillRect/>
          </a:stretch>
        </p:blipFill>
        <p:spPr>
          <a:xfrm>
            <a:off x="4491462" y="2416350"/>
            <a:ext cx="375575" cy="375601"/>
          </a:xfrm>
          <a:prstGeom prst="rect">
            <a:avLst/>
          </a:prstGeom>
          <a:noFill/>
          <a:ln>
            <a:noFill/>
          </a:ln>
        </p:spPr>
      </p:pic>
      <p:cxnSp>
        <p:nvCxnSpPr>
          <p:cNvPr id="264" name="Google Shape;264;p34"/>
          <p:cNvCxnSpPr/>
          <p:nvPr/>
        </p:nvCxnSpPr>
        <p:spPr>
          <a:xfrm>
            <a:off x="4679238" y="3981476"/>
            <a:ext cx="0" cy="503100"/>
          </a:xfrm>
          <a:prstGeom prst="straightConnector1">
            <a:avLst/>
          </a:prstGeom>
          <a:noFill/>
          <a:ln cap="flat" cmpd="sng" w="19050">
            <a:solidFill>
              <a:schemeClr val="dk2"/>
            </a:solidFill>
            <a:prstDash val="solid"/>
            <a:round/>
            <a:headEnd len="med" w="med" type="none"/>
            <a:tailEnd len="med" w="med" type="oval"/>
          </a:ln>
        </p:spPr>
      </p:cxnSp>
      <p:sp>
        <p:nvSpPr>
          <p:cNvPr id="265" name="Google Shape;265;p34"/>
          <p:cNvSpPr txBox="1"/>
          <p:nvPr/>
        </p:nvSpPr>
        <p:spPr>
          <a:xfrm>
            <a:off x="4867025" y="3627000"/>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Storytelling</a:t>
            </a:r>
            <a:endParaRPr b="1">
              <a:solidFill>
                <a:schemeClr val="dk1"/>
              </a:solidFill>
              <a:latin typeface="Times"/>
              <a:ea typeface="Times"/>
              <a:cs typeface="Times"/>
              <a:sym typeface="Times"/>
            </a:endParaRPr>
          </a:p>
        </p:txBody>
      </p:sp>
      <p:sp>
        <p:nvSpPr>
          <p:cNvPr id="266" name="Google Shape;266;p34"/>
          <p:cNvSpPr txBox="1"/>
          <p:nvPr/>
        </p:nvSpPr>
        <p:spPr>
          <a:xfrm>
            <a:off x="4867025" y="3893225"/>
            <a:ext cx="1843800" cy="7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Highlight the stories of our chefs, waiters, and hosts and their culinary journey.</a:t>
            </a:r>
            <a:endParaRPr sz="1200">
              <a:latin typeface="Times New Roman"/>
              <a:ea typeface="Times New Roman"/>
              <a:cs typeface="Times New Roman"/>
              <a:sym typeface="Times New Roman"/>
            </a:endParaRPr>
          </a:p>
        </p:txBody>
      </p:sp>
      <p:pic>
        <p:nvPicPr>
          <p:cNvPr id="267" name="Google Shape;267;p34"/>
          <p:cNvPicPr preferRelativeResize="0"/>
          <p:nvPr/>
        </p:nvPicPr>
        <p:blipFill>
          <a:blip r:embed="rId9">
            <a:alphaModFix/>
          </a:blip>
          <a:stretch>
            <a:fillRect/>
          </a:stretch>
        </p:blipFill>
        <p:spPr>
          <a:xfrm>
            <a:off x="4479000" y="3582225"/>
            <a:ext cx="400500" cy="400500"/>
          </a:xfrm>
          <a:prstGeom prst="rect">
            <a:avLst/>
          </a:prstGeom>
          <a:noFill/>
          <a:ln>
            <a:noFill/>
          </a:ln>
        </p:spPr>
      </p:pic>
      <p:pic>
        <p:nvPicPr>
          <p:cNvPr id="268" name="Google Shape;268;p34"/>
          <p:cNvPicPr preferRelativeResize="0"/>
          <p:nvPr/>
        </p:nvPicPr>
        <p:blipFill rotWithShape="1">
          <a:blip r:embed="rId10">
            <a:alphaModFix/>
          </a:blip>
          <a:srcRect b="12975" l="0" r="0" t="0"/>
          <a:stretch/>
        </p:blipFill>
        <p:spPr>
          <a:xfrm>
            <a:off x="6903300" y="1289225"/>
            <a:ext cx="657110" cy="688501"/>
          </a:xfrm>
          <a:prstGeom prst="rect">
            <a:avLst/>
          </a:prstGeom>
          <a:noFill/>
          <a:ln>
            <a:noFill/>
          </a:ln>
        </p:spPr>
      </p:pic>
      <p:cxnSp>
        <p:nvCxnSpPr>
          <p:cNvPr id="269" name="Google Shape;269;p34"/>
          <p:cNvCxnSpPr/>
          <p:nvPr/>
        </p:nvCxnSpPr>
        <p:spPr>
          <a:xfrm>
            <a:off x="6892525" y="2105725"/>
            <a:ext cx="1594500" cy="0"/>
          </a:xfrm>
          <a:prstGeom prst="straightConnector1">
            <a:avLst/>
          </a:prstGeom>
          <a:noFill/>
          <a:ln cap="flat" cmpd="sng" w="19050">
            <a:solidFill>
              <a:schemeClr val="dk2"/>
            </a:solidFill>
            <a:prstDash val="solid"/>
            <a:round/>
            <a:headEnd len="med" w="med" type="none"/>
            <a:tailEnd len="med" w="med" type="oval"/>
          </a:ln>
        </p:spPr>
      </p:cxnSp>
      <p:sp>
        <p:nvSpPr>
          <p:cNvPr id="270" name="Google Shape;270;p34"/>
          <p:cNvSpPr txBox="1"/>
          <p:nvPr/>
        </p:nvSpPr>
        <p:spPr>
          <a:xfrm>
            <a:off x="7568600" y="1253975"/>
            <a:ext cx="909000" cy="68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The </a:t>
            </a:r>
            <a:endParaRPr b="1">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Hibachi</a:t>
            </a:r>
            <a:endParaRPr b="1">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Grill</a:t>
            </a:r>
            <a:endParaRPr b="1">
              <a:solidFill>
                <a:srgbClr val="99242C"/>
              </a:solidFill>
              <a:latin typeface="Times New Roman"/>
              <a:ea typeface="Times New Roman"/>
              <a:cs typeface="Times New Roman"/>
              <a:sym typeface="Times New Roman"/>
            </a:endParaRPr>
          </a:p>
        </p:txBody>
      </p:sp>
      <p:sp>
        <p:nvSpPr>
          <p:cNvPr id="271" name="Google Shape;271;p34"/>
          <p:cNvSpPr txBox="1"/>
          <p:nvPr/>
        </p:nvSpPr>
        <p:spPr>
          <a:xfrm>
            <a:off x="6817100" y="2157525"/>
            <a:ext cx="1660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242C"/>
                </a:solidFill>
                <a:latin typeface="Merriweather"/>
                <a:ea typeface="Merriweather"/>
                <a:cs typeface="Merriweather"/>
                <a:sym typeface="Merriweather"/>
              </a:rPr>
              <a:t>Our Mission</a:t>
            </a:r>
            <a:endParaRPr b="1">
              <a:solidFill>
                <a:srgbClr val="99242C"/>
              </a:solidFill>
              <a:latin typeface="Merriweather"/>
              <a:ea typeface="Merriweather"/>
              <a:cs typeface="Merriweather"/>
              <a:sym typeface="Merriweather"/>
            </a:endParaRPr>
          </a:p>
        </p:txBody>
      </p:sp>
      <p:sp>
        <p:nvSpPr>
          <p:cNvPr id="272" name="Google Shape;272;p34"/>
          <p:cNvSpPr txBox="1"/>
          <p:nvPr/>
        </p:nvSpPr>
        <p:spPr>
          <a:xfrm>
            <a:off x="453900" y="1066800"/>
            <a:ext cx="19845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1</a:t>
            </a:r>
            <a:endParaRPr b="1">
              <a:solidFill>
                <a:srgbClr val="FFFFFF"/>
              </a:solidFill>
              <a:latin typeface="Times New Roman"/>
              <a:ea typeface="Times New Roman"/>
              <a:cs typeface="Times New Roman"/>
              <a:sym typeface="Times New Roman"/>
            </a:endParaRPr>
          </a:p>
        </p:txBody>
      </p:sp>
      <p:sp>
        <p:nvSpPr>
          <p:cNvPr id="273" name="Google Shape;273;p34"/>
          <p:cNvSpPr txBox="1"/>
          <p:nvPr/>
        </p:nvSpPr>
        <p:spPr>
          <a:xfrm>
            <a:off x="4495800" y="1065900"/>
            <a:ext cx="19845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2 + 3</a:t>
            </a:r>
            <a:endParaRPr b="1">
              <a:solidFill>
                <a:srgbClr val="FFFFFF"/>
              </a:solidFill>
              <a:latin typeface="Times New Roman"/>
              <a:ea typeface="Times New Roman"/>
              <a:cs typeface="Times New Roman"/>
              <a:sym typeface="Times New Roman"/>
            </a:endParaRPr>
          </a:p>
        </p:txBody>
      </p:sp>
      <p:cxnSp>
        <p:nvCxnSpPr>
          <p:cNvPr id="274" name="Google Shape;274;p34"/>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275" name="Google Shape;275;p34"/>
          <p:cNvSpPr txBox="1"/>
          <p:nvPr/>
        </p:nvSpPr>
        <p:spPr>
          <a:xfrm>
            <a:off x="6811850" y="370725"/>
            <a:ext cx="18438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Delivery &amp; Pick-Up</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ctrTitle"/>
          </p:nvPr>
        </p:nvSpPr>
        <p:spPr>
          <a:xfrm>
            <a:off x="373323" y="284425"/>
            <a:ext cx="82068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Private Chef Service: Market Description and Opportunity </a:t>
            </a:r>
            <a:endParaRPr sz="2000">
              <a:solidFill>
                <a:srgbClr val="000000"/>
              </a:solidFill>
              <a:latin typeface="Times"/>
              <a:ea typeface="Times"/>
              <a:cs typeface="Times"/>
              <a:sym typeface="Times"/>
            </a:endParaRPr>
          </a:p>
        </p:txBody>
      </p:sp>
      <p:sp>
        <p:nvSpPr>
          <p:cNvPr id="281" name="Google Shape;281;p35"/>
          <p:cNvSpPr txBox="1"/>
          <p:nvPr/>
        </p:nvSpPr>
        <p:spPr>
          <a:xfrm>
            <a:off x="454050" y="931325"/>
            <a:ext cx="4908600" cy="279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Households in Philadelphia</a:t>
            </a:r>
            <a:endParaRPr b="1">
              <a:solidFill>
                <a:srgbClr val="FFFFFF"/>
              </a:solidFill>
              <a:latin typeface="Times New Roman"/>
              <a:ea typeface="Times New Roman"/>
              <a:cs typeface="Times New Roman"/>
              <a:sym typeface="Times New Roman"/>
            </a:endParaRPr>
          </a:p>
        </p:txBody>
      </p:sp>
      <p:sp>
        <p:nvSpPr>
          <p:cNvPr id="282" name="Google Shape;282;p35"/>
          <p:cNvSpPr txBox="1"/>
          <p:nvPr/>
        </p:nvSpPr>
        <p:spPr>
          <a:xfrm>
            <a:off x="2778975" y="1204825"/>
            <a:ext cx="2756700" cy="174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Median </a:t>
            </a:r>
            <a:r>
              <a:rPr lang="en" sz="1100">
                <a:solidFill>
                  <a:schemeClr val="dk1"/>
                </a:solidFill>
                <a:latin typeface="Times New Roman"/>
                <a:ea typeface="Times New Roman"/>
                <a:cs typeface="Times New Roman"/>
                <a:sym typeface="Times New Roman"/>
              </a:rPr>
              <a:t>monthly household income:</a:t>
            </a:r>
            <a:r>
              <a:rPr lang="en" sz="1100">
                <a:latin typeface="Times New Roman"/>
                <a:ea typeface="Times New Roman"/>
                <a:cs typeface="Times New Roman"/>
                <a:sym typeface="Times New Roman"/>
              </a:rPr>
              <a:t> </a:t>
            </a:r>
            <a:r>
              <a:rPr b="1" lang="en" sz="1200">
                <a:solidFill>
                  <a:srgbClr val="99242C"/>
                </a:solidFill>
                <a:latin typeface="Times New Roman"/>
                <a:ea typeface="Times New Roman"/>
                <a:cs typeface="Times New Roman"/>
                <a:sym typeface="Times New Roman"/>
              </a:rPr>
              <a:t>$2700</a:t>
            </a:r>
            <a:r>
              <a:rPr lang="en" sz="1100">
                <a:solidFill>
                  <a:schemeClr val="dk1"/>
                </a:solidFill>
                <a:latin typeface="Times New Roman"/>
                <a:ea typeface="Times New Roman"/>
                <a:cs typeface="Times New Roman"/>
                <a:sym typeface="Times New Roman"/>
              </a:rPr>
              <a:t> </a:t>
            </a:r>
            <a:r>
              <a:rPr lang="en" sz="1100">
                <a:latin typeface="Times New Roman"/>
                <a:ea typeface="Times New Roman"/>
                <a:cs typeface="Times New Roman"/>
                <a:sym typeface="Times New Roman"/>
              </a:rPr>
              <a:t>after-tax</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Product caters to the top 50% of the city households. </a:t>
            </a:r>
            <a:r>
              <a:rPr lang="en" sz="800">
                <a:latin typeface="Times New Roman"/>
                <a:ea typeface="Times New Roman"/>
                <a:cs typeface="Times New Roman"/>
                <a:sym typeface="Times New Roman"/>
              </a:rPr>
              <a:t>(Avg. price $400) </a:t>
            </a:r>
            <a:endParaRPr sz="8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Market penetration goal: 0.5% to 1% </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Projected </a:t>
            </a:r>
            <a:r>
              <a:rPr lang="en" sz="1100">
                <a:latin typeface="Times New Roman"/>
                <a:ea typeface="Times New Roman"/>
                <a:cs typeface="Times New Roman"/>
                <a:sym typeface="Times New Roman"/>
              </a:rPr>
              <a:t>annual profit at goal: </a:t>
            </a:r>
            <a:r>
              <a:rPr lang="en" sz="1100">
                <a:solidFill>
                  <a:schemeClr val="dk1"/>
                </a:solidFill>
                <a:latin typeface="Times New Roman"/>
                <a:ea typeface="Times New Roman"/>
                <a:cs typeface="Times New Roman"/>
                <a:sym typeface="Times New Roman"/>
              </a:rPr>
              <a:t>$187k to $374k. </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latin typeface="Times New Roman"/>
                <a:ea typeface="Times New Roman"/>
                <a:cs typeface="Times New Roman"/>
                <a:sym typeface="Times New Roman"/>
              </a:rPr>
              <a:t>S</a:t>
            </a:r>
            <a:r>
              <a:rPr lang="en" sz="1100">
                <a:latin typeface="Times New Roman"/>
                <a:ea typeface="Times New Roman"/>
                <a:cs typeface="Times New Roman"/>
                <a:sym typeface="Times New Roman"/>
              </a:rPr>
              <a:t>ee Appendix for detailed cost structure of the product.</a:t>
            </a:r>
            <a:endParaRPr sz="1100">
              <a:latin typeface="Times New Roman"/>
              <a:ea typeface="Times New Roman"/>
              <a:cs typeface="Times New Roman"/>
              <a:sym typeface="Times New Roman"/>
            </a:endParaRPr>
          </a:p>
        </p:txBody>
      </p:sp>
      <p:sp>
        <p:nvSpPr>
          <p:cNvPr id="283" name="Google Shape;283;p35"/>
          <p:cNvSpPr/>
          <p:nvPr/>
        </p:nvSpPr>
        <p:spPr>
          <a:xfrm>
            <a:off x="498850" y="2627900"/>
            <a:ext cx="157800" cy="132900"/>
          </a:xfrm>
          <a:prstGeom prst="rect">
            <a:avLst/>
          </a:prstGeom>
          <a:solidFill>
            <a:srgbClr val="FFC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498850" y="2800250"/>
            <a:ext cx="157800" cy="132900"/>
          </a:xfrm>
          <a:prstGeom prst="rect">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txBox="1"/>
          <p:nvPr/>
        </p:nvSpPr>
        <p:spPr>
          <a:xfrm>
            <a:off x="641800" y="2580046"/>
            <a:ext cx="3271800" cy="26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Household income in the top 50%</a:t>
            </a:r>
            <a:endParaRPr sz="1100">
              <a:latin typeface="Times New Roman"/>
              <a:ea typeface="Times New Roman"/>
              <a:cs typeface="Times New Roman"/>
              <a:sym typeface="Times New Roman"/>
            </a:endParaRPr>
          </a:p>
        </p:txBody>
      </p:sp>
      <p:sp>
        <p:nvSpPr>
          <p:cNvPr id="286" name="Google Shape;286;p35"/>
          <p:cNvSpPr/>
          <p:nvPr/>
        </p:nvSpPr>
        <p:spPr>
          <a:xfrm>
            <a:off x="739925" y="1852650"/>
            <a:ext cx="529200" cy="266400"/>
          </a:xfrm>
          <a:prstGeom prst="wedgeRectCallout">
            <a:avLst>
              <a:gd fmla="val 58973" name="adj1"/>
              <a:gd fmla="val 97452" name="adj2"/>
            </a:avLst>
          </a:prstGeom>
          <a:noFill/>
          <a:ln cap="flat" cmpd="sng" w="19050">
            <a:solidFill>
              <a:srgbClr val="FFCB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300k</a:t>
            </a:r>
            <a:endParaRPr sz="1200">
              <a:latin typeface="Times New Roman"/>
              <a:ea typeface="Times New Roman"/>
              <a:cs typeface="Times New Roman"/>
              <a:sym typeface="Times New Roman"/>
            </a:endParaRPr>
          </a:p>
        </p:txBody>
      </p:sp>
      <p:sp>
        <p:nvSpPr>
          <p:cNvPr id="287" name="Google Shape;287;p35"/>
          <p:cNvSpPr txBox="1"/>
          <p:nvPr/>
        </p:nvSpPr>
        <p:spPr>
          <a:xfrm>
            <a:off x="350375" y="1154675"/>
            <a:ext cx="1308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Total of </a:t>
            </a:r>
            <a:r>
              <a:rPr b="1" lang="en" sz="800">
                <a:solidFill>
                  <a:schemeClr val="dk1"/>
                </a:solidFill>
                <a:latin typeface="Times New Roman"/>
                <a:ea typeface="Times New Roman"/>
                <a:cs typeface="Times New Roman"/>
                <a:sym typeface="Times New Roman"/>
              </a:rPr>
              <a:t>600,000 </a:t>
            </a:r>
            <a:r>
              <a:rPr lang="en" sz="800">
                <a:solidFill>
                  <a:schemeClr val="dk1"/>
                </a:solidFill>
                <a:latin typeface="Times New Roman"/>
                <a:ea typeface="Times New Roman"/>
                <a:cs typeface="Times New Roman"/>
                <a:sym typeface="Times New Roman"/>
              </a:rPr>
              <a:t>households in Philadelphia</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(Source: U.S. Census) </a:t>
            </a:r>
            <a:endParaRPr sz="800"/>
          </a:p>
        </p:txBody>
      </p:sp>
      <p:sp>
        <p:nvSpPr>
          <p:cNvPr id="288" name="Google Shape;288;p35"/>
          <p:cNvSpPr txBox="1"/>
          <p:nvPr/>
        </p:nvSpPr>
        <p:spPr>
          <a:xfrm>
            <a:off x="641800" y="2760800"/>
            <a:ext cx="3271800" cy="1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Private chef bookings needed to break even</a:t>
            </a:r>
            <a:endParaRPr sz="1500"/>
          </a:p>
        </p:txBody>
      </p:sp>
      <p:grpSp>
        <p:nvGrpSpPr>
          <p:cNvPr id="289" name="Google Shape;289;p35"/>
          <p:cNvGrpSpPr/>
          <p:nvPr/>
        </p:nvGrpSpPr>
        <p:grpSpPr>
          <a:xfrm>
            <a:off x="1369892" y="1403613"/>
            <a:ext cx="1308308" cy="1239275"/>
            <a:chOff x="856892" y="1275850"/>
            <a:chExt cx="1308308" cy="1239275"/>
          </a:xfrm>
        </p:grpSpPr>
        <p:sp>
          <p:nvSpPr>
            <p:cNvPr id="290" name="Google Shape;290;p35"/>
            <p:cNvSpPr/>
            <p:nvPr/>
          </p:nvSpPr>
          <p:spPr>
            <a:xfrm>
              <a:off x="856892" y="1276876"/>
              <a:ext cx="1308300" cy="1237200"/>
            </a:xfrm>
            <a:prstGeom prst="chord">
              <a:avLst>
                <a:gd fmla="val 5355151" name="adj1"/>
                <a:gd fmla="val 16166422" name="adj2"/>
              </a:avLst>
            </a:prstGeom>
            <a:solidFill>
              <a:srgbClr val="FFCBA6"/>
            </a:solidFill>
            <a:ln cap="flat" cmpd="sng" w="9525">
              <a:solidFill>
                <a:srgbClr val="FCD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5"/>
            <p:cNvGrpSpPr/>
            <p:nvPr/>
          </p:nvGrpSpPr>
          <p:grpSpPr>
            <a:xfrm>
              <a:off x="856900" y="1275850"/>
              <a:ext cx="1308300" cy="1239275"/>
              <a:chOff x="1425250" y="1351100"/>
              <a:chExt cx="1308300" cy="1239275"/>
            </a:xfrm>
          </p:grpSpPr>
          <p:sp>
            <p:nvSpPr>
              <p:cNvPr id="292" name="Google Shape;292;p35"/>
              <p:cNvSpPr/>
              <p:nvPr/>
            </p:nvSpPr>
            <p:spPr>
              <a:xfrm>
                <a:off x="1425250" y="1353175"/>
                <a:ext cx="1308300" cy="1237200"/>
              </a:xfrm>
              <a:prstGeom prst="ellipse">
                <a:avLst/>
              </a:prstGeom>
              <a:solidFill>
                <a:srgbClr val="FFCBA5">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rot="10800000">
                <a:off x="2027150" y="1351100"/>
                <a:ext cx="31800" cy="628200"/>
              </a:xfrm>
              <a:prstGeom prst="rtTriangle">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35"/>
          <p:cNvSpPr/>
          <p:nvPr/>
        </p:nvSpPr>
        <p:spPr>
          <a:xfrm>
            <a:off x="2502475" y="1265763"/>
            <a:ext cx="420600" cy="216900"/>
          </a:xfrm>
          <a:prstGeom prst="wedgeRectCallout">
            <a:avLst>
              <a:gd fmla="val -54815" name="adj1"/>
              <a:gd fmla="val 81553" name="adj2"/>
            </a:avLst>
          </a:prstGeom>
          <a:noFill/>
          <a:ln cap="flat" cmpd="sng" w="19050">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300</a:t>
            </a:r>
            <a:endParaRPr sz="1200">
              <a:latin typeface="Times New Roman"/>
              <a:ea typeface="Times New Roman"/>
              <a:cs typeface="Times New Roman"/>
              <a:sym typeface="Times New Roman"/>
            </a:endParaRPr>
          </a:p>
        </p:txBody>
      </p:sp>
      <p:sp>
        <p:nvSpPr>
          <p:cNvPr id="295" name="Google Shape;295;p35"/>
          <p:cNvSpPr txBox="1"/>
          <p:nvPr/>
        </p:nvSpPr>
        <p:spPr>
          <a:xfrm>
            <a:off x="1392925" y="1875563"/>
            <a:ext cx="6738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p:txBody>
      </p:sp>
      <p:sp>
        <p:nvSpPr>
          <p:cNvPr id="296" name="Google Shape;296;p35"/>
          <p:cNvSpPr txBox="1"/>
          <p:nvPr/>
        </p:nvSpPr>
        <p:spPr>
          <a:xfrm>
            <a:off x="1971850" y="1364438"/>
            <a:ext cx="611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0.01%</a:t>
            </a:r>
            <a:endParaRPr sz="1200">
              <a:latin typeface="Times New Roman"/>
              <a:ea typeface="Times New Roman"/>
              <a:cs typeface="Times New Roman"/>
              <a:sym typeface="Times New Roman"/>
            </a:endParaRPr>
          </a:p>
        </p:txBody>
      </p:sp>
      <p:cxnSp>
        <p:nvCxnSpPr>
          <p:cNvPr id="297" name="Google Shape;297;p35"/>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5"/>
          <p:cNvSpPr txBox="1"/>
          <p:nvPr/>
        </p:nvSpPr>
        <p:spPr>
          <a:xfrm>
            <a:off x="6811850" y="294525"/>
            <a:ext cx="18438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nvSpPr>
        <p:spPr>
          <a:xfrm>
            <a:off x="5535600" y="931325"/>
            <a:ext cx="3125400" cy="279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Value Proposition</a:t>
            </a:r>
            <a:endParaRPr b="1">
              <a:solidFill>
                <a:srgbClr val="FFFFFF"/>
              </a:solidFill>
              <a:latin typeface="Times New Roman"/>
              <a:ea typeface="Times New Roman"/>
              <a:cs typeface="Times New Roman"/>
              <a:sym typeface="Times New Roman"/>
            </a:endParaRPr>
          </a:p>
        </p:txBody>
      </p:sp>
      <p:sp>
        <p:nvSpPr>
          <p:cNvPr id="304" name="Google Shape;304;p36"/>
          <p:cNvSpPr txBox="1"/>
          <p:nvPr/>
        </p:nvSpPr>
        <p:spPr>
          <a:xfrm>
            <a:off x="5371700" y="1154675"/>
            <a:ext cx="3271800" cy="17994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Consumers</a:t>
            </a:r>
            <a:r>
              <a:rPr lang="en" sz="1200">
                <a:latin typeface="Times New Roman"/>
                <a:ea typeface="Times New Roman"/>
                <a:cs typeface="Times New Roman"/>
                <a:sym typeface="Times New Roman"/>
              </a:rPr>
              <a:t>: Celebrate their special occasions and experience authentic teppanyaki at the comfort of their home.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Chefs: </a:t>
            </a:r>
            <a:r>
              <a:rPr lang="en" sz="1200">
                <a:latin typeface="Times New Roman"/>
                <a:ea typeface="Times New Roman"/>
                <a:cs typeface="Times New Roman"/>
                <a:sym typeface="Times New Roman"/>
              </a:rPr>
              <a:t>Create employment opportunities, paired with comprehensive training with stipend, and competitive salary.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THG:</a:t>
            </a:r>
            <a:r>
              <a:rPr lang="en" sz="1200">
                <a:latin typeface="Times New Roman"/>
                <a:ea typeface="Times New Roman"/>
                <a:cs typeface="Times New Roman"/>
                <a:sym typeface="Times New Roman"/>
              </a:rPr>
              <a:t> Reinforce our mission of delivering experience-driven teppanyaki while generating positive cash flow.</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F1300"/>
      </a:accent1>
      <a:accent2>
        <a:srgbClr val="CC5803"/>
      </a:accent2>
      <a:accent3>
        <a:srgbClr val="F7934C"/>
      </a:accent3>
      <a:accent4>
        <a:srgbClr val="F7B05B"/>
      </a:accent4>
      <a:accent5>
        <a:srgbClr val="0E2A4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